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6" r:id="rId3"/>
    <p:sldId id="262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8" r:id="rId24"/>
    <p:sldId id="277" r:id="rId25"/>
    <p:sldId id="278" r:id="rId26"/>
    <p:sldId id="279" r:id="rId27"/>
    <p:sldId id="290" r:id="rId28"/>
    <p:sldId id="280" r:id="rId29"/>
    <p:sldId id="281" r:id="rId30"/>
    <p:sldId id="287" r:id="rId31"/>
    <p:sldId id="283" r:id="rId32"/>
    <p:sldId id="284" r:id="rId33"/>
    <p:sldId id="289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Жуланова Мария Сергеевна" initials="ЖМС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0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78" y="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22.xml"/><Relationship Id="rId18" Type="http://schemas.openxmlformats.org/officeDocument/2006/relationships/slide" Target="slide16.xml"/><Relationship Id="rId26" Type="http://schemas.openxmlformats.org/officeDocument/2006/relationships/slide" Target="slide26.xml"/><Relationship Id="rId3" Type="http://schemas.openxmlformats.org/officeDocument/2006/relationships/slide" Target="slide18.xml"/><Relationship Id="rId21" Type="http://schemas.openxmlformats.org/officeDocument/2006/relationships/slide" Target="slide25.xml"/><Relationship Id="rId7" Type="http://schemas.openxmlformats.org/officeDocument/2006/relationships/slide" Target="slide5.xml"/><Relationship Id="rId12" Type="http://schemas.openxmlformats.org/officeDocument/2006/relationships/slide" Target="slide21.xml"/><Relationship Id="rId17" Type="http://schemas.openxmlformats.org/officeDocument/2006/relationships/slide" Target="slide15.xml"/><Relationship Id="rId25" Type="http://schemas.openxmlformats.org/officeDocument/2006/relationships/slide" Target="slide17.xml"/><Relationship Id="rId2" Type="http://schemas.openxmlformats.org/officeDocument/2006/relationships/slide" Target="slide10.xml"/><Relationship Id="rId16" Type="http://schemas.openxmlformats.org/officeDocument/2006/relationships/slide" Target="slide23.xml"/><Relationship Id="rId20" Type="http://schemas.openxmlformats.org/officeDocument/2006/relationships/slide" Target="slide24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slide" Target="slide13.xml"/><Relationship Id="rId24" Type="http://schemas.openxmlformats.org/officeDocument/2006/relationships/slide" Target="slide30.xml"/><Relationship Id="rId5" Type="http://schemas.openxmlformats.org/officeDocument/2006/relationships/slide" Target="slide3.xml"/><Relationship Id="rId15" Type="http://schemas.openxmlformats.org/officeDocument/2006/relationships/slide" Target="slide14.xml"/><Relationship Id="rId23" Type="http://schemas.openxmlformats.org/officeDocument/2006/relationships/slide" Target="slide8.xml"/><Relationship Id="rId28" Type="http://schemas.openxmlformats.org/officeDocument/2006/relationships/slide" Target="slide28.xml"/><Relationship Id="rId10" Type="http://schemas.openxmlformats.org/officeDocument/2006/relationships/slide" Target="slide12.xml"/><Relationship Id="rId19" Type="http://schemas.openxmlformats.org/officeDocument/2006/relationships/slide" Target="slide7.xml"/><Relationship Id="rId4" Type="http://schemas.openxmlformats.org/officeDocument/2006/relationships/slide" Target="slide11.xml"/><Relationship Id="rId9" Type="http://schemas.openxmlformats.org/officeDocument/2006/relationships/slide" Target="slide20.xml"/><Relationship Id="rId14" Type="http://schemas.openxmlformats.org/officeDocument/2006/relationships/slide" Target="slide6.xml"/><Relationship Id="rId22" Type="http://schemas.openxmlformats.org/officeDocument/2006/relationships/slide" Target="slide29.xml"/><Relationship Id="rId27" Type="http://schemas.openxmlformats.org/officeDocument/2006/relationships/slide" Target="slide9.xml"/><Relationship Id="rId30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hyperlink" Target="http://vk.com/public118463679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vk.com/lobanovo_sc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por.zevs@yandex.ru" TargetMode="External"/><Relationship Id="rId2" Type="http://schemas.openxmlformats.org/officeDocument/2006/relationships/hyperlink" Target="http://sport-zeu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slide" Target="slide3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vk.com/club48342285" TargetMode="External"/><Relationship Id="rId2" Type="http://schemas.openxmlformats.org/officeDocument/2006/relationships/hyperlink" Target="mailto:berbasso@yandex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slide" Target="slide3.xml"/><Relationship Id="rId4" Type="http://schemas.openxmlformats.org/officeDocument/2006/relationships/hyperlink" Target="mailto:lb_s@bk.ru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portobva@yandex.ru" TargetMode="External"/><Relationship Id="rId2" Type="http://schemas.openxmlformats.org/officeDocument/2006/relationships/hyperlink" Target="http://&#1080;-&#1089;&#1087;&#1086;&#1088;&#1090;.&#1088;&#1092;/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6.gif"/><Relationship Id="rId4" Type="http://schemas.openxmlformats.org/officeDocument/2006/relationships/hyperlink" Target="https://vk.com/avangard_spor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hyperlink" Target="mailto:mbuk_rsdk@mail.r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ducolimp.ucoz.ru/" TargetMode="External"/><Relationship Id="rId3" Type="http://schemas.openxmlformats.org/officeDocument/2006/relationships/image" Target="../media/image23.jpg"/><Relationship Id="rId7" Type="http://schemas.openxmlformats.org/officeDocument/2006/relationships/hyperlink" Target="http://dush.bardaruo.edusite.ru/" TargetMode="External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slide" Target="slide3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obryanka-city.ru/O_Dobranke/Uchrezhdenija_kultury/Stadion_Dobranka/" TargetMode="External"/><Relationship Id="rId4" Type="http://schemas.openxmlformats.org/officeDocument/2006/relationships/hyperlink" Target="http://logos.ucoz.ru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" Target="slide3.xml"/><Relationship Id="rId7" Type="http://schemas.openxmlformats.org/officeDocument/2006/relationships/image" Target="../media/image30.jpg"/><Relationship Id="rId2" Type="http://schemas.openxmlformats.org/officeDocument/2006/relationships/hyperlink" Target="mailto:bassein_2010@mail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lub58622323" TargetMode="External"/><Relationship Id="rId2" Type="http://schemas.openxmlformats.org/officeDocument/2006/relationships/hyperlink" Target="mailto:sport-schkola-kudraion@yandex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jpg"/><Relationship Id="rId4" Type="http://schemas.openxmlformats.org/officeDocument/2006/relationships/slide" Target="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59209s045.edusite.ru/p1aa1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3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hyperlink" Target="https://vk.com/public50899820" TargetMode="External"/><Relationship Id="rId4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hyperlink" Target="mailto:l.b.snezhinka.sol@yandex.ru" TargetMode="External"/><Relationship Id="rId7" Type="http://schemas.openxmlformats.org/officeDocument/2006/relationships/image" Target="../media/image42.jpg"/><Relationship Id="rId2" Type="http://schemas.openxmlformats.org/officeDocument/2006/relationships/hyperlink" Target="http://dssh-siva.ucoz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cherdynarea.permarea.ru/" TargetMode="External"/><Relationship Id="rId2" Type="http://schemas.openxmlformats.org/officeDocument/2006/relationships/hyperlink" Target="http://www.chusrayon.ru/content/&#1089;&#1087;&#1086;&#1088;&#1090;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gornozavodskii.ru/" TargetMode="External"/><Relationship Id="rId4" Type="http://schemas.openxmlformats.org/officeDocument/2006/relationships/hyperlink" Target="http://veradm.ru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och_sportscool@mail.ru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gif"/><Relationship Id="rId4" Type="http://schemas.openxmlformats.org/officeDocument/2006/relationships/hyperlink" Target="https://vk.com/club63694100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ssein-bm.ru/" TargetMode="External"/><Relationship Id="rId7" Type="http://schemas.openxmlformats.org/officeDocument/2006/relationships/image" Target="../media/image54.png"/><Relationship Id="rId2" Type="http://schemas.openxmlformats.org/officeDocument/2006/relationships/hyperlink" Target="http://olympiaperm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ofoms.ru/Fund/Pages/filial.aspx" TargetMode="External"/><Relationship Id="rId5" Type="http://schemas.openxmlformats.org/officeDocument/2006/relationships/hyperlink" Target="http://&#1087;&#1072;&#1085;&#1089;&#1080;&#1086;&#1085;698.&#1088;&#1092;/novosti/378-roditelyam-budushchikh-pervoklassnikov.html" TargetMode="External"/><Relationship Id="rId4" Type="http://schemas.openxmlformats.org/officeDocument/2006/relationships/hyperlink" Target="http://olpictures.ru/semeyynyie-kartinki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015" y="407098"/>
            <a:ext cx="6739496" cy="64509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5410" y="943741"/>
            <a:ext cx="9848706" cy="2262781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 (скидок)</a:t>
            </a:r>
            <a:b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многодетным семьям</a:t>
            </a:r>
            <a:b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 физической культурой и 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 </a:t>
            </a:r>
            <a:b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муниципальных образований Пермского края  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18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 txBox="1">
            <a:spLocks noGrp="1"/>
          </p:cNvSpPr>
          <p:nvPr>
            <p:ph idx="1"/>
          </p:nvPr>
        </p:nvSpPr>
        <p:spPr>
          <a:xfrm>
            <a:off x="1547856" y="1814438"/>
            <a:ext cx="9757454" cy="4067780"/>
          </a:xfrm>
          <a:prstGeom prst="rect">
            <a:avLst/>
          </a:prstGeom>
        </p:spPr>
        <p:style>
          <a:lnRef idx="2">
            <a:schemeClr val="accent4"/>
          </a:lnRef>
          <a:fillRef idx="1003">
            <a:schemeClr val="lt2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Информация представлена муниципальными </a:t>
            </a:r>
            <a:br>
              <a:rPr lang="ru-RU" sz="2000" dirty="0" smtClean="0"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sz="20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образованиями Пермского края. </a:t>
            </a:r>
          </a:p>
          <a:p>
            <a:endParaRPr lang="ru-RU" sz="2000" dirty="0" smtClean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r>
              <a:rPr lang="ru-RU" sz="20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Информация актуальна на </a:t>
            </a:r>
            <a:r>
              <a:rPr lang="ru-RU" sz="2000" b="1" dirty="0" smtClean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1 апреля 2017 года</a:t>
            </a:r>
            <a:r>
              <a:rPr lang="ru-RU" sz="2000" dirty="0" smtClean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. </a:t>
            </a:r>
          </a:p>
          <a:p>
            <a:endParaRPr lang="ru-RU" sz="2000" dirty="0" smtClean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r>
              <a:rPr lang="ru-RU" sz="20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Для получения дополнительной информации рекомендуем обращаться  непосредственно в учреждения и организации.</a:t>
            </a:r>
          </a:p>
          <a:p>
            <a:endParaRPr lang="ru-RU" sz="2000" dirty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endParaRPr lang="ru-RU" sz="2000" dirty="0" smtClean="0"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endParaRPr lang="ru-RU" sz="20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" t="4459" r="7184" b="5615"/>
          <a:stretch/>
        </p:blipFill>
        <p:spPr>
          <a:xfrm>
            <a:off x="9621982" y="1814438"/>
            <a:ext cx="1548245" cy="1614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288" y="4645399"/>
            <a:ext cx="3168362" cy="1102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17" y="4831772"/>
            <a:ext cx="2080022" cy="2026228"/>
          </a:xfrm>
          <a:prstGeom prst="rect">
            <a:avLst/>
          </a:prstGeom>
        </p:spPr>
      </p:pic>
      <p:sp>
        <p:nvSpPr>
          <p:cNvPr id="6" name="Стрелка вправо 5">
            <a:hlinkClick r:id="rId5" action="ppaction://hlinksldjump"/>
          </p:cNvPr>
          <p:cNvSpPr/>
          <p:nvPr/>
        </p:nvSpPr>
        <p:spPr>
          <a:xfrm>
            <a:off x="9933709" y="6026727"/>
            <a:ext cx="1330036" cy="550718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Далее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851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8917" y="322772"/>
            <a:ext cx="6270520" cy="1280890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образования Пермского края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733711"/>
              </p:ext>
            </p:extLst>
          </p:nvPr>
        </p:nvGraphicFramePr>
        <p:xfrm>
          <a:off x="4168727" y="1410453"/>
          <a:ext cx="2576945" cy="518311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576945"/>
              </a:tblGrid>
              <a:tr h="1632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2" action="ppaction://hlinksldjump"/>
                        </a:rPr>
                        <a:t>Александровский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3" action="ppaction://hlinksldjump"/>
                        </a:rPr>
                        <a:t>Бардымский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4" action="ppaction://hlinksldjump"/>
                        </a:rPr>
                        <a:t>Березники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133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3" action="ppaction://hlinksldjump"/>
                        </a:rPr>
                        <a:t>Березовский район 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3" action="ppaction://hlinksldjump"/>
                        </a:rPr>
                        <a:t>Большесосновский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5" action="ppaction://hlinksldjump" tooltip="Информации нет"/>
                        </a:rPr>
                        <a:t>Верещагинский</a:t>
                      </a: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5" action="ppaction://hlinksldjump" tooltip="Информации нет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5" action="ppaction://hlinksldjump" tooltip="Информации нет"/>
                        </a:rPr>
                        <a:t>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3" action="ppaction://hlinksldjump"/>
                        </a:rPr>
                        <a:t>Гайнский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5" action="ppaction://hlinksldjump" tooltip="Информации нет"/>
                        </a:rPr>
                        <a:t>Горнозаводский </a:t>
                      </a:r>
                      <a:r>
                        <a:rPr lang="ru-RU" sz="1200" b="1" dirty="0" smtClean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5" action="ppaction://hlinksldjump" tooltip="Информации нет"/>
                        </a:rPr>
                        <a:t>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6" action="ppaction://hlinksldjump"/>
                        </a:rPr>
                        <a:t>Гремячинский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Городской округ «город </a:t>
                      </a:r>
                      <a:r>
                        <a:rPr lang="ru-RU" sz="1200" b="1" dirty="0" err="1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Губаха</a:t>
                      </a: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»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8" action="ppaction://hlinksldjump"/>
                        </a:rPr>
                        <a:t>Добрянский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9" action="ppaction://hlinksldjump"/>
                        </a:rPr>
                        <a:t>Еловский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9" action="ppaction://hlinksldjump"/>
                        </a:rPr>
                        <a:t>ЗАТО Звездный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10" action="ppaction://hlinksldjump"/>
                        </a:rPr>
                        <a:t>Ильинский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9" action="ppaction://hlinksldjump"/>
                        </a:rPr>
                        <a:t>Карагайский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9" action="ppaction://hlinksldjump"/>
                        </a:rPr>
                        <a:t>Кизеловский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11" action="ppaction://hlinksldjump"/>
                        </a:rPr>
                        <a:t>Кишертский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9" action="ppaction://hlinksldjump"/>
                        </a:rPr>
                        <a:t>Косинский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12" action="ppaction://hlinksldjump"/>
                        </a:rPr>
                        <a:t>Кочевский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13" action="ppaction://hlinksldjump"/>
                        </a:rPr>
                        <a:t>Красновишерский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14" action="ppaction://hlinksldjump"/>
                        </a:rPr>
                        <a:t>Краснокамский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15" action="ppaction://hlinksldjump"/>
                        </a:rPr>
                        <a:t>Кудымкар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13" action="ppaction://hlinksldjump"/>
                        </a:rPr>
                        <a:t>Кудымкарский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64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Garamond" panose="02020404030301010803" pitchFamily="18" charset="0"/>
                          <a:cs typeface="Times New Roman" panose="02020603050405020304" pitchFamily="18" charset="0"/>
                          <a:hlinkClick r:id="rId16" action="ppaction://hlinksldjump"/>
                        </a:rPr>
                        <a:t>Куединский район</a:t>
                      </a:r>
                      <a:endParaRPr lang="ru-RU" sz="1200" b="1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76258"/>
              </p:ext>
            </p:extLst>
          </p:nvPr>
        </p:nvGraphicFramePr>
        <p:xfrm>
          <a:off x="7113995" y="1427300"/>
          <a:ext cx="2491940" cy="5268192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2491940"/>
              </a:tblGrid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17" action="ppaction://hlinksldjump"/>
                        </a:rPr>
                        <a:t>г. Кунгур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18" action="ppaction://hlinksldjump"/>
                        </a:rPr>
                        <a:t>Кунгурский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19" action="ppaction://hlinksldjump"/>
                        </a:rPr>
                        <a:t>Лысьвенский городской округ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0" action="ppaction://hlinksldjump"/>
                        </a:rPr>
                        <a:t>Нытвенский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0" action="ppaction://hlinksldjump"/>
                        </a:rPr>
                        <a:t>Октябрьский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16" action="ppaction://hlinksldjump"/>
                        </a:rPr>
                        <a:t>Ординский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0" action="ppaction://hlinksldjump"/>
                        </a:rPr>
                        <a:t>Осинский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1" action="ppaction://hlinksldjump"/>
                        </a:rPr>
                        <a:t>Оханский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2" action="ppaction://hlinksldjump"/>
                        </a:rPr>
                        <a:t>Очерский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3" action="ppaction://hlinksldjump"/>
                        </a:rPr>
                        <a:t>Пермский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4" action="ppaction://hlinksldjump"/>
                        </a:rPr>
                        <a:t>Пермь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1" action="ppaction://hlinksldjump"/>
                        </a:rPr>
                        <a:t>Сивинский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1" action="ppaction://hlinksldjump"/>
                        </a:rPr>
                        <a:t>Соликамск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5" action="ppaction://hlinksldjump"/>
                        </a:rPr>
                        <a:t>Соликамский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1" action="ppaction://hlinksldjump"/>
                        </a:rPr>
                        <a:t>Суксунский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6" action="ppaction://hlinksldjump"/>
                        </a:rPr>
                        <a:t>Уинский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6" action="ppaction://hlinksldjump"/>
                        </a:rPr>
                        <a:t>Усольский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Garamond" panose="02020404030301010803" pitchFamily="18" charset="0"/>
                          <a:hlinkClick r:id="rId5" action="ppaction://hlinksldjump" tooltip="Информации нет"/>
                        </a:rPr>
                        <a:t>Чайковский район</a:t>
                      </a:r>
                      <a:r>
                        <a:rPr lang="ru-RU" sz="1200" dirty="0" smtClean="0">
                          <a:effectLst/>
                          <a:latin typeface="Garamond" panose="02020404030301010803" pitchFamily="18" charset="0"/>
                        </a:rPr>
                        <a:t>*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6" action="ppaction://hlinksldjump"/>
                        </a:rPr>
                        <a:t>Частинский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5" action="ppaction://hlinksldjump" tooltip="Информации нет"/>
                        </a:rPr>
                        <a:t>Чердынский </a:t>
                      </a:r>
                      <a:r>
                        <a:rPr lang="ru-RU" sz="1200" dirty="0" smtClean="0">
                          <a:effectLst/>
                          <a:latin typeface="Garamond" panose="02020404030301010803" pitchFamily="18" charset="0"/>
                          <a:hlinkClick r:id="rId5" action="ppaction://hlinksldjump" tooltip="Информации нет"/>
                        </a:rPr>
                        <a:t>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7" action="ppaction://hlinksldjump"/>
                        </a:rPr>
                        <a:t>Чернушинский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5" action="ppaction://hlinksldjump" tooltip="Информации нет"/>
                        </a:rPr>
                        <a:t>Чусовской </a:t>
                      </a:r>
                      <a:r>
                        <a:rPr lang="ru-RU" sz="1200" dirty="0" smtClean="0">
                          <a:effectLst/>
                          <a:latin typeface="Garamond" panose="02020404030301010803" pitchFamily="18" charset="0"/>
                          <a:hlinkClick r:id="rId5" action="ppaction://hlinksldjump" tooltip="Информации нет"/>
                        </a:rPr>
                        <a:t>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8" action="ppaction://hlinksldjump"/>
                        </a:rPr>
                        <a:t>Юрлинский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  <a:tr h="2195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Garamond" panose="02020404030301010803" pitchFamily="18" charset="0"/>
                          <a:hlinkClick r:id="rId28" action="ppaction://hlinksldjump"/>
                        </a:rPr>
                        <a:t>Юсьвинский район</a:t>
                      </a:r>
                      <a:endParaRPr lang="ru-RU" sz="12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174" marR="26174" marT="0" marB="0"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07" y="1225258"/>
            <a:ext cx="3514559" cy="49154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880" y="81023"/>
            <a:ext cx="1411549" cy="26588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84327" y="5185062"/>
            <a:ext cx="2507673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000" i="1" u="sng" dirty="0" smtClean="0"/>
              <a:t>Инструкция: </a:t>
            </a:r>
          </a:p>
          <a:p>
            <a:r>
              <a:rPr lang="ru-RU" sz="1000" dirty="0" smtClean="0"/>
              <a:t>Наведите курсор на нужный район и кликните по нему один раз. </a:t>
            </a:r>
          </a:p>
          <a:p>
            <a:endParaRPr lang="ru-RU" sz="1000" dirty="0" smtClean="0"/>
          </a:p>
          <a:p>
            <a:r>
              <a:rPr lang="ru-RU" sz="1000" dirty="0" smtClean="0"/>
              <a:t>Для возврата к списку муниципальных образований в правом нижнем углу слайда нажмите кнопку «Назад».</a:t>
            </a:r>
            <a:endParaRPr lang="ru-RU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1766455" y="6140725"/>
            <a:ext cx="22444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* нет информации о предоставлении скидок (льгот) многодетным семьям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93772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2310" y="330744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err="1" smtClean="0"/>
              <a:t>Гремячинский</a:t>
            </a:r>
            <a:r>
              <a:rPr lang="ru-RU" sz="3200" b="1" dirty="0" smtClean="0"/>
              <a:t> район</a:t>
            </a:r>
            <a:br>
              <a:rPr lang="ru-RU" sz="3200" b="1" dirty="0" smtClean="0"/>
            </a:br>
            <a:r>
              <a:rPr lang="ru-RU" sz="14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</a:t>
            </a:r>
            <a:r>
              <a:rPr lang="ru-RU" sz="14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администрации района: </a:t>
            </a:r>
            <a:r>
              <a:rPr lang="en-US" sz="14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http://59agmr.ru</a:t>
            </a:r>
            <a:r>
              <a:rPr lang="en-US" sz="14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/</a:t>
            </a:r>
            <a:r>
              <a:rPr lang="ru-RU" sz="14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/>
            </a:r>
            <a:br>
              <a:rPr lang="ru-RU" sz="14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6488" y="1175544"/>
            <a:ext cx="8753763" cy="587250"/>
          </a:xfrm>
        </p:spPr>
        <p:style>
          <a:lnRef idx="2">
            <a:schemeClr val="accent1"/>
          </a:lnRef>
          <a:fillRef idx="1003">
            <a:schemeClr val="lt2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sz="2300" dirty="0"/>
              <a:t>МКУ "Дворец </a:t>
            </a:r>
            <a:r>
              <a:rPr lang="ru-RU" sz="2300" dirty="0" smtClean="0"/>
              <a:t>культуры"</a:t>
            </a:r>
          </a:p>
          <a:p>
            <a:pPr marL="0" indent="0">
              <a:buNone/>
            </a:pPr>
            <a:r>
              <a:rPr lang="ru-RU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Адрес: </a:t>
            </a:r>
            <a:r>
              <a:rPr lang="ru-RU" dirty="0"/>
              <a:t>г. Гремячинск, ул. Ленина, </a:t>
            </a:r>
            <a:r>
              <a:rPr lang="ru-RU" dirty="0" smtClean="0"/>
              <a:t>д.193. </a:t>
            </a:r>
            <a:r>
              <a:rPr lang="ru-RU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Тел.: 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8(34250)21309</a:t>
            </a:r>
            <a:r>
              <a:rPr lang="ru-RU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. Эл. почта:  </a:t>
            </a:r>
            <a:r>
              <a:rPr 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goroddk</a:t>
            </a:r>
            <a:r>
              <a:rPr lang="ru-RU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66</a:t>
            </a:r>
            <a:r>
              <a:rPr lang="en-US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@mail.ru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681625"/>
              </p:ext>
            </p:extLst>
          </p:nvPr>
        </p:nvGraphicFramePr>
        <p:xfrm>
          <a:off x="1159506" y="1874920"/>
          <a:ext cx="9954491" cy="41287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394"/>
                <a:gridCol w="4374573"/>
                <a:gridCol w="2369127"/>
                <a:gridCol w="2884397"/>
              </a:tblGrid>
              <a:tr h="45828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Возраст, с которого предоставляется услуга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Документы, необходимые для получения скидки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88899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vert="vert27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Тренажерный зал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услуги – 50 руб.,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скидка 20%,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с учетом скидки – 30 руб. </a:t>
                      </a: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14 - 17 лет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паспорт, справка ТУ МСР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9037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Бильярдный зал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услуги – 150 руб.,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скидка 30%,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с учетом скидки –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14 - 17 лет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паспорт, справка ТУ МСР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9459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Теннис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услуги – 40 руб.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u="sng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скидка 20%,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услуги с учетом скидки – 32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12 - 17 лет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свидетельство о рождении, паспорт, справка ТУ МСР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90376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vert="vert27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посещения бильярдного зала – 150 руб.,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i="0" u="sng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скидка 20%,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услуги с учетом скидки – 120 руб.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25 - 40 лет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паспорт, справка ТУ МСР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</a:tbl>
          </a:graphicData>
        </a:graphic>
      </p:graphicFrame>
      <p:sp>
        <p:nvSpPr>
          <p:cNvPr id="7" name="Стрелка влево 6">
            <a:hlinkClick r:id="rId2" action="ppaction://hlinksldjump"/>
          </p:cNvPr>
          <p:cNvSpPr/>
          <p:nvPr/>
        </p:nvSpPr>
        <p:spPr>
          <a:xfrm>
            <a:off x="10735063" y="620981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888" y="229971"/>
            <a:ext cx="1230422" cy="148243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02310" y="6185091"/>
            <a:ext cx="7897941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200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Первоочередное право </a:t>
            </a:r>
            <a:r>
              <a:rPr lang="ru-RU" sz="1200" i="1" dirty="0">
                <a:latin typeface="Batang" panose="02030600000101010101" pitchFamily="18" charset="-127"/>
                <a:ea typeface="Batang" panose="02030600000101010101" pitchFamily="18" charset="-127"/>
              </a:rPr>
              <a:t>предоставления  зачисления детей из многодетных семей в группы общей физической подготовки на бюджетные места в рамках муниципального </a:t>
            </a:r>
            <a:r>
              <a:rPr lang="ru-RU" sz="1200" i="1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задания.</a:t>
            </a:r>
            <a:endParaRPr lang="ru-RU" sz="1200" i="1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294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278" y="154873"/>
            <a:ext cx="8911687" cy="75327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Garamond" panose="02020404030301010803" pitchFamily="18" charset="0"/>
                <a:cs typeface="Times New Roman" panose="02020603050405020304" pitchFamily="18" charset="0"/>
              </a:rPr>
              <a:t>Городской округ «город </a:t>
            </a:r>
            <a:r>
              <a:rPr lang="ru-RU" b="1" dirty="0" err="1">
                <a:latin typeface="Garamond" panose="02020404030301010803" pitchFamily="18" charset="0"/>
                <a:cs typeface="Times New Roman" panose="02020603050405020304" pitchFamily="18" charset="0"/>
              </a:rPr>
              <a:t>Губаха</a:t>
            </a:r>
            <a:r>
              <a:rPr lang="ru-RU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»</a:t>
            </a:r>
            <a:br>
              <a:rPr lang="ru-RU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администрации</a:t>
            </a:r>
            <a:r>
              <a:rPr lang="ru-RU" sz="16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 </a:t>
            </a:r>
            <a:r>
              <a:rPr lang="en-US" sz="16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http://gubakha.permarea.ru/</a:t>
            </a:r>
            <a:r>
              <a:rPr lang="ru-RU" b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5" t="4375" r="5782" b="5000"/>
          <a:stretch/>
        </p:blipFill>
        <p:spPr>
          <a:xfrm>
            <a:off x="10353242" y="68985"/>
            <a:ext cx="1041723" cy="1678330"/>
          </a:xfr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78920"/>
              </p:ext>
            </p:extLst>
          </p:nvPr>
        </p:nvGraphicFramePr>
        <p:xfrm>
          <a:off x="290945" y="988471"/>
          <a:ext cx="7903448" cy="563816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806806"/>
                <a:gridCol w="3536594"/>
                <a:gridCol w="1385315"/>
                <a:gridCol w="2174733"/>
              </a:tblGrid>
              <a:tr h="4417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Документы, необходимые для получения скидки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44171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СДК "</a:t>
                      </a:r>
                      <a:r>
                        <a:rPr lang="ru-RU" sz="140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Губахинский</a:t>
                      </a:r>
                      <a:r>
                        <a:rPr lang="ru-RU" sz="14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Адрес: ул. Мира. д. 30. </a:t>
                      </a:r>
                      <a:r>
                        <a:rPr lang="ru-RU" sz="12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Контакты: 8 (34248) 4 43 74, rugalev-petr@mail.ru</a:t>
                      </a:r>
                      <a:endParaRPr lang="ru-RU" sz="1200" b="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Бассейн: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билет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90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</a:t>
                      </a:r>
                      <a:r>
                        <a:rPr lang="ru-RU" sz="13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скидка </a:t>
                      </a:r>
                      <a:r>
                        <a:rPr lang="ru-RU" sz="13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ru-RU" sz="13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%,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72 руб.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5 лет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 о составе семьи</a:t>
                      </a:r>
                      <a:endParaRPr lang="ru-RU" sz="13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41013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Бассейн: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билет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160 руб.,</a:t>
                      </a:r>
                      <a:r>
                        <a:rPr lang="ru-RU" sz="13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скидка </a:t>
                      </a:r>
                      <a:r>
                        <a:rPr lang="ru-RU" sz="13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ru-RU" sz="13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%,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со скидкой  – 128 руб.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 о составе семьи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390036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Лыжная база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Адрес: ул. Суворова, д. 27. 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Сайт: </a:t>
                      </a:r>
                      <a:r>
                        <a:rPr lang="en-US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http://gubaha-sport.ru/</a:t>
                      </a:r>
                      <a:endParaRPr lang="ru-RU" sz="1200" b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433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Бассейн: 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-дети до 5 лет </a:t>
                      </a:r>
                      <a:r>
                        <a:rPr lang="ru-RU" sz="13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 5</a:t>
                      </a:r>
                      <a:r>
                        <a:rPr lang="ru-RU" sz="13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14 лет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стоимость услуги – 100 руб., 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3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скидка 20 %, 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стоимость со скидкой – 80 руб.</a:t>
                      </a: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5 лет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 о составе семьи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58505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3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3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ассейн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 – 160 руб.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скидка 20 %,</a:t>
                      </a: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со скидкой – 128 руб.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15 лет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 о составе семьи</a:t>
                      </a:r>
                      <a:endPara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54005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 СОК "Русь“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Адрес: пр. Октябрьский, д 7 б, пр. Свердлова, д. 8. ул. им. газеты «Правда», 21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300" b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50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i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Фитнес: </a:t>
                      </a:r>
                      <a:r>
                        <a:rPr lang="ru-RU" sz="13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до 17 лет бесплатно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15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</a:t>
                      </a:r>
                      <a:endParaRPr lang="ru-RU" sz="13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Фитнес: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 – 110 руб., </a:t>
                      </a:r>
                      <a:r>
                        <a:rPr lang="ru-RU" sz="1300" u="sng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скидка 20 %,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со скидкой – 88 руб.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Объект 2"/>
          <p:cNvSpPr txBox="1">
            <a:spLocks/>
          </p:cNvSpPr>
          <p:nvPr/>
        </p:nvSpPr>
        <p:spPr>
          <a:xfrm>
            <a:off x="1328195" y="1377387"/>
            <a:ext cx="8915400" cy="752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+mj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278856"/>
              </p:ext>
            </p:extLst>
          </p:nvPr>
        </p:nvGraphicFramePr>
        <p:xfrm>
          <a:off x="8239991" y="1902323"/>
          <a:ext cx="3910335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10335"/>
              </a:tblGrid>
              <a:tr h="132526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МАУ СОК "Русь"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пр. Октябрьский, д. 10б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Сайт: </a:t>
                      </a:r>
                      <a:r>
                        <a:rPr lang="en-US" sz="1400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http://gubakha-rus.ds59.ru/</a:t>
                      </a:r>
                      <a:endParaRPr lang="ru-RU" sz="1400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Бассейн: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разовое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посещение для взрослых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руб.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 лет бесплатно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5 до 14 лет – 65 руб.,</a:t>
                      </a:r>
                      <a:b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Тариф «семейный»: </a:t>
                      </a: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скидка 30 %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стоимости (папа, мама, ребенок вместо 275 руб. – 196 руб.)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593948"/>
              </p:ext>
            </p:extLst>
          </p:nvPr>
        </p:nvGraphicFramePr>
        <p:xfrm>
          <a:off x="8260773" y="4235545"/>
          <a:ext cx="3855028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55028"/>
              </a:tblGrid>
              <a:tr h="181722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МАУ СДК "</a:t>
                      </a:r>
                      <a:r>
                        <a:rPr lang="ru-RU" sz="1600" b="1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Губахинский</a:t>
                      </a:r>
                      <a:r>
                        <a:rPr lang="ru-RU" sz="1600" b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",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ул. Мира, д. 30,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ул. 2-я Коммунистическая, д. 103,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ул. Калинина, д. 56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Фитнес: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 – 100 руб.,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скидка 20%,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 с учетом скидки – 80 руб.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13" name="Стрелка влево 12">
            <a:hlinkClick r:id="rId3" action="ppaction://hlinksldjump"/>
          </p:cNvPr>
          <p:cNvSpPr/>
          <p:nvPr/>
        </p:nvSpPr>
        <p:spPr>
          <a:xfrm>
            <a:off x="10718158" y="620981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159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4498" y="338031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err="1" smtClean="0"/>
              <a:t>Краснокамский</a:t>
            </a:r>
            <a:r>
              <a:rPr lang="ru-RU" sz="3200" b="1" dirty="0" smtClean="0"/>
              <a:t> район</a:t>
            </a:r>
            <a:br>
              <a:rPr lang="ru-RU" sz="3200" b="1" dirty="0" smtClean="0"/>
            </a:br>
            <a:r>
              <a:rPr lang="ru-RU" sz="16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администрации</a:t>
            </a:r>
            <a:r>
              <a:rPr lang="ru-RU" sz="16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 </a:t>
            </a:r>
            <a:r>
              <a:rPr lang="en-US" sz="16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http://krasnokamskij.permarea.ru/</a:t>
            </a:r>
            <a:endParaRPr lang="ru-RU" sz="3200" b="1" dirty="0"/>
          </a:p>
        </p:txBody>
      </p:sp>
      <p:sp>
        <p:nvSpPr>
          <p:cNvPr id="6" name="Стрелка влево 5">
            <a:hlinkClick r:id="rId2" action="ppaction://hlinksldjump"/>
          </p:cNvPr>
          <p:cNvSpPr/>
          <p:nvPr/>
        </p:nvSpPr>
        <p:spPr>
          <a:xfrm>
            <a:off x="10718158" y="620981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1683008"/>
              </p:ext>
            </p:extLst>
          </p:nvPr>
        </p:nvGraphicFramePr>
        <p:xfrm>
          <a:off x="673725" y="1194560"/>
          <a:ext cx="10324841" cy="5182546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625138"/>
                <a:gridCol w="4488873"/>
                <a:gridCol w="1695283"/>
                <a:gridCol w="3515547"/>
              </a:tblGrid>
              <a:tr h="34523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Возраст, с которого предоставляется услуга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Документы, необходимые для получения скидки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24068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МБУ ФОК "Олимпийский</a:t>
                      </a:r>
                      <a:r>
                        <a:rPr lang="en-US" sz="14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”</a:t>
                      </a:r>
                      <a:endParaRPr lang="ru-RU" sz="140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г. Краснокамск, пр. Маяковского, д. 7. 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Контакты: 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ru-RU" sz="12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+mn-lt"/>
                        </a:rPr>
                        <a:t>(34273) 4-47-22</a:t>
                      </a:r>
                      <a:endParaRPr lang="ru-RU" sz="1200" b="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3374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 smtClean="0">
                        <a:effectLst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</a:rPr>
                        <a:t>Родители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vert="vert27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 smtClean="0">
                          <a:effectLst/>
                        </a:rPr>
                        <a:t>Тренажерный зал: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*Абонемент с 8.00-17.00 (2 раза в </a:t>
                      </a:r>
                      <a:r>
                        <a:rPr lang="ru-RU" sz="1300" dirty="0" err="1" smtClean="0">
                          <a:effectLst/>
                        </a:rPr>
                        <a:t>нед</a:t>
                      </a:r>
                      <a:r>
                        <a:rPr lang="ru-RU" sz="1300" dirty="0" smtClean="0">
                          <a:effectLst/>
                        </a:rPr>
                        <a:t>.) – 450 руб.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i="1" u="sng" dirty="0" smtClean="0">
                          <a:effectLst/>
                        </a:rPr>
                        <a:t>скидка  23 %, </a:t>
                      </a:r>
                      <a:r>
                        <a:rPr lang="ru-RU" sz="1300" dirty="0" smtClean="0">
                          <a:effectLst/>
                        </a:rPr>
                        <a:t>итого 350 руб. к оплате.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*Абонемент с 8.00-17.00  (3 раза в </a:t>
                      </a:r>
                      <a:r>
                        <a:rPr lang="ru-RU" sz="1300" dirty="0" err="1" smtClean="0">
                          <a:effectLst/>
                        </a:rPr>
                        <a:t>нед</a:t>
                      </a:r>
                      <a:r>
                        <a:rPr lang="ru-RU" sz="1300" dirty="0" smtClean="0">
                          <a:effectLst/>
                        </a:rPr>
                        <a:t>.) – 650 руб. </a:t>
                      </a:r>
                      <a:r>
                        <a:rPr lang="ru-RU" sz="1300" i="1" u="sng" dirty="0" smtClean="0">
                          <a:effectLst/>
                        </a:rPr>
                        <a:t>скидка 15,4 %, </a:t>
                      </a:r>
                      <a:r>
                        <a:rPr lang="ru-RU" sz="1300" dirty="0" smtClean="0">
                          <a:effectLst/>
                        </a:rPr>
                        <a:t>итого 550 руб. к оплате.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*Абонемент с 17.00-22.00 (2 раза в </a:t>
                      </a:r>
                      <a:r>
                        <a:rPr lang="ru-RU" sz="1300" dirty="0" err="1" smtClean="0">
                          <a:effectLst/>
                        </a:rPr>
                        <a:t>нед</a:t>
                      </a:r>
                      <a:r>
                        <a:rPr lang="ru-RU" sz="1300" dirty="0" smtClean="0">
                          <a:effectLst/>
                        </a:rPr>
                        <a:t>.) – 650 руб. </a:t>
                      </a:r>
                      <a:r>
                        <a:rPr lang="ru-RU" sz="1300" i="1" u="sng" dirty="0" smtClean="0">
                          <a:effectLst/>
                        </a:rPr>
                        <a:t>скидка 15,4 %, </a:t>
                      </a:r>
                      <a:r>
                        <a:rPr lang="ru-RU" sz="1300" dirty="0" smtClean="0">
                          <a:effectLst/>
                        </a:rPr>
                        <a:t>итого 550 руб. к оплате.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*Абонемент с 17.00-22.00  (3 раза в </a:t>
                      </a:r>
                      <a:r>
                        <a:rPr lang="ru-RU" sz="1300" dirty="0" err="1" smtClean="0">
                          <a:effectLst/>
                        </a:rPr>
                        <a:t>нед</a:t>
                      </a:r>
                      <a:r>
                        <a:rPr lang="ru-RU" sz="1300" dirty="0" smtClean="0">
                          <a:effectLst/>
                        </a:rPr>
                        <a:t>.) – 900 руб. </a:t>
                      </a:r>
                      <a:r>
                        <a:rPr lang="ru-RU" sz="1300" i="1" u="sng" dirty="0" smtClean="0">
                          <a:effectLst/>
                        </a:rPr>
                        <a:t>скидка 11,1 %, </a:t>
                      </a:r>
                      <a:r>
                        <a:rPr lang="ru-RU" sz="1300" dirty="0" smtClean="0">
                          <a:effectLst/>
                        </a:rPr>
                        <a:t>итого 800 руб. к</a:t>
                      </a:r>
                      <a:r>
                        <a:rPr lang="ru-RU" sz="1300" baseline="0" dirty="0" smtClean="0">
                          <a:effectLst/>
                        </a:rPr>
                        <a:t> оплате.</a:t>
                      </a:r>
                      <a:endParaRPr lang="ru-RU" sz="1300" dirty="0" smtClean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 smtClean="0">
                          <a:effectLst/>
                        </a:rPr>
                        <a:t>Фитнес: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Абонемент (1 мес.) – 800 руб.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u="sng" dirty="0" smtClean="0">
                          <a:effectLst/>
                        </a:rPr>
                        <a:t>скидка 12,5 %, </a:t>
                      </a:r>
                      <a:r>
                        <a:rPr lang="ru-RU" sz="1300" dirty="0" smtClean="0">
                          <a:effectLst/>
                        </a:rPr>
                        <a:t>итого 700 руб. к оплате.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семьи с</a:t>
                      </a:r>
                      <a:r>
                        <a:rPr lang="en-US" sz="1300" dirty="0" smtClean="0"/>
                        <a:t> </a:t>
                      </a:r>
                      <a:r>
                        <a:rPr lang="ru-RU" sz="1300" dirty="0" smtClean="0"/>
                        <a:t>2</a:t>
                      </a:r>
                      <a:r>
                        <a:rPr lang="en-US" sz="1300" dirty="0" smtClean="0"/>
                        <a:t>-</a:t>
                      </a:r>
                      <a:r>
                        <a:rPr lang="ru-RU" sz="1300" dirty="0" err="1" smtClean="0"/>
                        <a:t>мя</a:t>
                      </a:r>
                      <a:r>
                        <a:rPr lang="ru-RU" sz="1300" dirty="0" smtClean="0"/>
                        <a:t> и более детьми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документ, удостоверяющий личность (страница о детях)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416784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МБУ ФОЦ "Дельфин</a:t>
                      </a:r>
                      <a:r>
                        <a:rPr lang="en-US" sz="13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”</a:t>
                      </a:r>
                      <a:endParaRPr lang="ru-RU" sz="13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г. Краснокамск, ул. Школьная, д. 12. </a:t>
                      </a:r>
                      <a:r>
                        <a:rPr lang="ru-RU" sz="1300" b="0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Сайт: </a:t>
                      </a:r>
                      <a:r>
                        <a:rPr lang="ru-RU" sz="13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дельфин-</a:t>
                      </a:r>
                      <a:r>
                        <a:rPr lang="ru-RU" sz="1300" b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краснокамск.рф</a:t>
                      </a:r>
                      <a:r>
                        <a:rPr lang="ru-RU" sz="13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. </a:t>
                      </a:r>
                      <a:r>
                        <a:rPr lang="ru-RU" sz="12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Контакты: </a:t>
                      </a:r>
                      <a:r>
                        <a:rPr lang="ru-RU" sz="12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7 (34273) 4-53-15</a:t>
                      </a:r>
                      <a:endParaRPr lang="ru-RU" sz="1200" b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56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vert="vert27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 smtClean="0">
                          <a:effectLst/>
                        </a:rPr>
                        <a:t>Бассейн: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стоимость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услуги – 130 руб.,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скидка 100%,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бесплатное абонементное посещение,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дети до 5 лет – бесплатно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с 5 лет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справка из</a:t>
                      </a:r>
                      <a:r>
                        <a:rPr lang="ru-RU" sz="1300" baseline="0" dirty="0" smtClean="0"/>
                        <a:t> </a:t>
                      </a:r>
                      <a:r>
                        <a:rPr lang="ru-RU" sz="1300" dirty="0" smtClean="0"/>
                        <a:t>ТУ </a:t>
                      </a:r>
                      <a:r>
                        <a:rPr lang="ru-RU" sz="1300" dirty="0" err="1" smtClean="0"/>
                        <a:t>Минсоцразвития</a:t>
                      </a:r>
                      <a:r>
                        <a:rPr lang="ru-RU" sz="1300" dirty="0" smtClean="0"/>
                        <a:t> края по </a:t>
                      </a:r>
                      <a:r>
                        <a:rPr lang="ru-RU" sz="1300" dirty="0" err="1" smtClean="0"/>
                        <a:t>Краснокамскому</a:t>
                      </a:r>
                      <a:r>
                        <a:rPr lang="ru-RU" sz="1300" dirty="0" smtClean="0"/>
                        <a:t> и </a:t>
                      </a:r>
                      <a:r>
                        <a:rPr lang="ru-RU" sz="1300" dirty="0" err="1" smtClean="0"/>
                        <a:t>Нытвенскому</a:t>
                      </a:r>
                      <a:r>
                        <a:rPr lang="ru-RU" sz="1300" dirty="0" smtClean="0"/>
                        <a:t> муниципальным районам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470" y="146385"/>
            <a:ext cx="1047456" cy="1664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86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152401"/>
              </p:ext>
            </p:extLst>
          </p:nvPr>
        </p:nvGraphicFramePr>
        <p:xfrm>
          <a:off x="1354585" y="1708070"/>
          <a:ext cx="7164729" cy="941612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7164729"/>
              </a:tblGrid>
              <a:tr h="9416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МБУ "Спортивный комплекс с плавательным </a:t>
                      </a:r>
                      <a:r>
                        <a:rPr lang="ru-RU" sz="1800" dirty="0" smtClean="0">
                          <a:effectLst/>
                        </a:rPr>
                        <a:t>бассейном</a:t>
                      </a:r>
                      <a:r>
                        <a:rPr lang="en-US" sz="1800" dirty="0" smtClean="0">
                          <a:effectLst/>
                        </a:rPr>
                        <a:t>”</a:t>
                      </a:r>
                      <a:endParaRPr lang="ru-RU" sz="1800" dirty="0" smtClean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Адрес: г. Лысьва, ул. Федосеева, д.18а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Группа </a:t>
                      </a:r>
                      <a:r>
                        <a:rPr lang="ru-RU" sz="1400" dirty="0" err="1" smtClean="0"/>
                        <a:t>ВКонтакте</a:t>
                      </a:r>
                      <a:r>
                        <a:rPr lang="ru-RU" sz="1400" dirty="0" smtClean="0"/>
                        <a:t>: </a:t>
                      </a:r>
                      <a:r>
                        <a:rPr lang="en-US" sz="1400" dirty="0" smtClean="0">
                          <a:hlinkClick r:id="rId2"/>
                        </a:rPr>
                        <a:t>vk.com/public118463679</a:t>
                      </a:r>
                      <a:endParaRPr lang="ru-RU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latin typeface="Garamond" panose="02020404030301010803" pitchFamily="18" charset="0"/>
              </a:rPr>
              <a:t>Лысьвенский городской </a:t>
            </a:r>
            <a:r>
              <a:rPr lang="ru-RU" sz="3200" b="1" dirty="0" smtClean="0">
                <a:latin typeface="Garamond" panose="02020404030301010803" pitchFamily="18" charset="0"/>
              </a:rPr>
              <a:t>округ</a:t>
            </a:r>
            <a:br>
              <a:rPr lang="ru-RU" sz="3200" b="1" dirty="0" smtClean="0">
                <a:latin typeface="Garamond" panose="02020404030301010803" pitchFamily="18" charset="0"/>
              </a:rPr>
            </a:br>
            <a:r>
              <a:rPr lang="ru-RU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</a:t>
            </a:r>
            <a:r>
              <a:rPr lang="ru-RU" sz="18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администрации: </a:t>
            </a:r>
            <a:r>
              <a:rPr lang="en-US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http://adm-lysva.ru/</a:t>
            </a:r>
            <a:r>
              <a:rPr lang="ru-RU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9898" y="2817207"/>
            <a:ext cx="6902028" cy="3777622"/>
          </a:xfrm>
        </p:spPr>
        <p:txBody>
          <a:bodyPr/>
          <a:lstStyle/>
          <a:p>
            <a:r>
              <a:rPr lang="ru-RU" i="1" dirty="0"/>
              <a:t>Плавание в бассейне: </a:t>
            </a:r>
            <a:endParaRPr lang="ru-RU" i="1" dirty="0" smtClean="0"/>
          </a:p>
          <a:p>
            <a:pPr marL="0" indent="0">
              <a:buNone/>
            </a:pPr>
            <a:r>
              <a:rPr lang="ru-RU" dirty="0" smtClean="0"/>
              <a:t>Стоимость </a:t>
            </a:r>
            <a:r>
              <a:rPr lang="ru-RU" dirty="0"/>
              <a:t>обычного посещения до 17.00/после 17.00: </a:t>
            </a:r>
          </a:p>
          <a:p>
            <a:pPr indent="0">
              <a:buFont typeface="Courier New" panose="02070309020205020404" pitchFamily="49" charset="0"/>
              <a:buChar char="o"/>
            </a:pPr>
            <a:r>
              <a:rPr lang="ru-RU" dirty="0" smtClean="0"/>
              <a:t>      взрослые – 160 </a:t>
            </a:r>
            <a:r>
              <a:rPr lang="ru-RU" dirty="0"/>
              <a:t>руб./180 руб.; </a:t>
            </a:r>
            <a:endParaRPr lang="ru-RU" dirty="0" smtClean="0"/>
          </a:p>
          <a:p>
            <a:pPr indent="0">
              <a:buFont typeface="Courier New" panose="02070309020205020404" pitchFamily="49" charset="0"/>
              <a:buChar char="o"/>
            </a:pPr>
            <a:r>
              <a:rPr lang="ru-RU" dirty="0"/>
              <a:t> </a:t>
            </a:r>
            <a:r>
              <a:rPr lang="ru-RU" dirty="0" smtClean="0"/>
              <a:t>     дети </a:t>
            </a:r>
            <a:r>
              <a:rPr lang="ru-RU" dirty="0"/>
              <a:t>до 14 </a:t>
            </a:r>
            <a:r>
              <a:rPr lang="ru-RU" dirty="0" smtClean="0"/>
              <a:t>лет – </a:t>
            </a:r>
            <a:r>
              <a:rPr lang="ru-RU" dirty="0"/>
              <a:t>140 руб./160 руб. </a:t>
            </a:r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/>
              <a:t>членов </a:t>
            </a:r>
            <a:r>
              <a:rPr lang="ru-RU" dirty="0" smtClean="0"/>
              <a:t>многодетной </a:t>
            </a:r>
            <a:r>
              <a:rPr lang="ru-RU" dirty="0"/>
              <a:t>семьи </a:t>
            </a:r>
            <a:r>
              <a:rPr lang="ru-RU" dirty="0" smtClean="0"/>
              <a:t>– 90 </a:t>
            </a:r>
            <a:r>
              <a:rPr lang="ru-RU" dirty="0"/>
              <a:t>руб. за </a:t>
            </a:r>
            <a:r>
              <a:rPr lang="ru-RU" dirty="0" smtClean="0"/>
              <a:t>человека.</a:t>
            </a:r>
            <a:endParaRPr lang="ru-RU" dirty="0"/>
          </a:p>
          <a:p>
            <a:pPr marL="0" indent="0">
              <a:buNone/>
            </a:pPr>
            <a:r>
              <a:rPr lang="ru-RU" u="sng" dirty="0" smtClean="0"/>
              <a:t>Категория: </a:t>
            </a:r>
            <a:r>
              <a:rPr lang="ru-RU" dirty="0" smtClean="0"/>
              <a:t>взрослые и дети до 14 лет.</a:t>
            </a:r>
          </a:p>
          <a:p>
            <a:pPr marL="0" indent="0">
              <a:buNone/>
            </a:pPr>
            <a:r>
              <a:rPr lang="ru-RU" u="sng" dirty="0" smtClean="0"/>
              <a:t>Необходимые документы: </a:t>
            </a:r>
            <a:r>
              <a:rPr lang="ru-RU" dirty="0" smtClean="0"/>
              <a:t>удостоверение </a:t>
            </a:r>
            <a:r>
              <a:rPr lang="ru-RU" dirty="0"/>
              <a:t>многодетной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семьи </a:t>
            </a:r>
            <a:r>
              <a:rPr lang="ru-RU" dirty="0"/>
              <a:t>установленного </a:t>
            </a:r>
            <a:r>
              <a:rPr lang="ru-RU" dirty="0" smtClean="0"/>
              <a:t>образца.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5272" y="5867348"/>
            <a:ext cx="76080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Постановление 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 утверждении </a:t>
            </a:r>
            <a:r>
              <a:rPr lang="ru-RU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цен: </a:t>
            </a:r>
          </a:p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http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://adm-lysva.ru/search/index.php?q=№278+от+20.02.2016 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977" y="182741"/>
            <a:ext cx="1204662" cy="1994732"/>
          </a:xfrm>
          <a:prstGeom prst="rect">
            <a:avLst/>
          </a:prstGeom>
        </p:spPr>
      </p:pic>
      <p:sp>
        <p:nvSpPr>
          <p:cNvPr id="11" name="Стрелка влево 10">
            <a:hlinkClick r:id="rId4" action="ppaction://hlinksldjump"/>
          </p:cNvPr>
          <p:cNvSpPr/>
          <p:nvPr/>
        </p:nvSpPr>
        <p:spPr>
          <a:xfrm>
            <a:off x="10718158" y="6139821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629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Пермский район</a:t>
            </a:r>
            <a:br>
              <a:rPr lang="ru-RU" b="1" dirty="0" smtClean="0"/>
            </a:br>
            <a:r>
              <a:rPr lang="ru-RU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администрации</a:t>
            </a:r>
            <a:r>
              <a:rPr lang="ru-RU" sz="18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 </a:t>
            </a:r>
            <a:r>
              <a:rPr lang="en-US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http://permraion.ru/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6064" y="2403717"/>
            <a:ext cx="9945941" cy="2785641"/>
          </a:xfrm>
        </p:spPr>
        <p:txBody>
          <a:bodyPr/>
          <a:lstStyle/>
          <a:p>
            <a:pPr indent="0">
              <a:spcBef>
                <a:spcPts val="0"/>
              </a:spcBef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Муниципальное автономное учреждение спорта "Лобановский дом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спорта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”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Адрес: с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. Лобаново, ул. Центральная,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8А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/>
              <a:t>Группа </a:t>
            </a:r>
            <a:r>
              <a:rPr lang="ru-RU" sz="1400" dirty="0" err="1" smtClean="0"/>
              <a:t>ВКонтакте</a:t>
            </a:r>
            <a:r>
              <a:rPr lang="ru-RU" sz="1400" dirty="0"/>
              <a:t>: </a:t>
            </a: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vk.com/lobanovo_sc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На услуги тренажерного зала предоставляется 30 % скидки от стоимости абонемента 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chemeClr val="tx1"/>
                </a:solidFill>
              </a:rPr>
              <a:t>Категория: </a:t>
            </a:r>
            <a:r>
              <a:rPr lang="ru-RU" dirty="0" smtClean="0">
                <a:solidFill>
                  <a:schemeClr val="tx1"/>
                </a:solidFill>
              </a:rPr>
              <a:t>взрослые и дети с 14  лет.</a:t>
            </a:r>
          </a:p>
          <a:p>
            <a:pPr marL="0" indent="0">
              <a:buNone/>
            </a:pPr>
            <a:r>
              <a:rPr lang="ru-RU" i="1" dirty="0" smtClean="0"/>
              <a:t>Документы: </a:t>
            </a:r>
            <a:r>
              <a:rPr lang="ru-RU" dirty="0" smtClean="0"/>
              <a:t>справка </a:t>
            </a:r>
            <a:r>
              <a:rPr lang="ru-RU" dirty="0"/>
              <a:t>с места проживания о составе </a:t>
            </a:r>
            <a:r>
              <a:rPr lang="ru-RU" dirty="0" smtClean="0"/>
              <a:t>семьи.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3743" y="125393"/>
            <a:ext cx="1271233" cy="2008207"/>
          </a:xfrm>
          <a:prstGeom prst="rect">
            <a:avLst/>
          </a:prstGeom>
        </p:spPr>
      </p:pic>
      <p:sp>
        <p:nvSpPr>
          <p:cNvPr id="5" name="Стрелка влево 4">
            <a:hlinkClick r:id="rId4" action="ppaction://hlinksldjump"/>
          </p:cNvPr>
          <p:cNvSpPr/>
          <p:nvPr/>
        </p:nvSpPr>
        <p:spPr>
          <a:xfrm>
            <a:off x="10625560" y="603564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73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Чернушинский район</a:t>
            </a:r>
            <a:br>
              <a:rPr lang="ru-RU" b="1" i="1" dirty="0" smtClean="0"/>
            </a:br>
            <a:r>
              <a:rPr lang="ru-RU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администрации</a:t>
            </a:r>
            <a:r>
              <a:rPr lang="ru-RU" sz="18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 </a:t>
            </a:r>
            <a:r>
              <a:rPr lang="en-US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http://chernadmin.ru/</a:t>
            </a: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8461" y="1788968"/>
            <a:ext cx="9777630" cy="1380259"/>
          </a:xfrm>
        </p:spPr>
        <p:txBody>
          <a:bodyPr>
            <a:noAutofit/>
          </a:bodyPr>
          <a:lstStyle/>
          <a:p>
            <a:r>
              <a:rPr lang="ru-RU" sz="1400" dirty="0" smtClean="0"/>
              <a:t> МАУ ДО "Детско-юношеская спортивная школа" </a:t>
            </a:r>
          </a:p>
          <a:p>
            <a:pPr marL="0" indent="0">
              <a:buNone/>
            </a:pPr>
            <a:r>
              <a:rPr lang="ru-RU" sz="1400" i="1" dirty="0" smtClean="0"/>
              <a:t>Сайт: </a:t>
            </a:r>
            <a:r>
              <a:rPr lang="en-US" sz="1400" dirty="0" smtClean="0"/>
              <a:t>sport59.edusite.ru/p29aa1.html</a:t>
            </a:r>
          </a:p>
          <a:p>
            <a:pPr marL="0" indent="0">
              <a:buNone/>
            </a:pPr>
            <a:r>
              <a:rPr lang="ru-RU" sz="1400" dirty="0" smtClean="0"/>
              <a:t>       </a:t>
            </a:r>
            <a:r>
              <a:rPr lang="ru-RU" sz="1600" dirty="0" smtClean="0"/>
              <a:t>Бассейн </a:t>
            </a:r>
            <a:r>
              <a:rPr lang="ru-RU" sz="1600" dirty="0"/>
              <a:t>"</a:t>
            </a:r>
            <a:r>
              <a:rPr lang="ru-RU" sz="1600" dirty="0" smtClean="0"/>
              <a:t>Жемчужина</a:t>
            </a:r>
            <a:r>
              <a:rPr lang="en-US" sz="1600" dirty="0" smtClean="0"/>
              <a:t>”</a:t>
            </a:r>
            <a:r>
              <a:rPr lang="ru-RU" sz="1600" dirty="0" smtClean="0"/>
              <a:t>,  </a:t>
            </a:r>
          </a:p>
          <a:p>
            <a:pPr marL="0" indent="0">
              <a:buNone/>
            </a:pPr>
            <a:r>
              <a:rPr lang="ru-RU" sz="1400" i="1" dirty="0" smtClean="0"/>
              <a:t>Адрес: </a:t>
            </a:r>
            <a:r>
              <a:rPr lang="ru-RU" sz="1400" dirty="0" smtClean="0"/>
              <a:t>г. Чернушка</a:t>
            </a:r>
            <a:r>
              <a:rPr lang="ru-RU" sz="1400" dirty="0"/>
              <a:t>, ул. П</a:t>
            </a:r>
            <a:r>
              <a:rPr lang="ru-RU" sz="1400" dirty="0" smtClean="0"/>
              <a:t>. </a:t>
            </a:r>
            <a:r>
              <a:rPr lang="ru-RU" sz="1400" dirty="0" err="1" smtClean="0"/>
              <a:t>Гостева</a:t>
            </a:r>
            <a:r>
              <a:rPr lang="ru-RU" sz="1400" dirty="0"/>
              <a:t>, </a:t>
            </a:r>
            <a:r>
              <a:rPr lang="ru-RU" sz="1400" dirty="0" smtClean="0"/>
              <a:t>д.1</a:t>
            </a:r>
          </a:p>
          <a:p>
            <a:pPr marL="0" indent="0">
              <a:buNone/>
            </a:pPr>
            <a:r>
              <a:rPr lang="ru-RU" sz="1400" i="1" dirty="0"/>
              <a:t>Группа </a:t>
            </a:r>
            <a:r>
              <a:rPr lang="ru-RU" sz="1400" i="1" dirty="0" err="1" smtClean="0"/>
              <a:t>ВКонтакте</a:t>
            </a:r>
            <a:r>
              <a:rPr lang="ru-RU" sz="1400" i="1" dirty="0"/>
              <a:t>: </a:t>
            </a:r>
            <a:r>
              <a:rPr lang="en-US" sz="1400" dirty="0" smtClean="0"/>
              <a:t>https</a:t>
            </a:r>
            <a:r>
              <a:rPr lang="en-US" sz="1400" dirty="0"/>
              <a:t>://vk.com/public97171681</a:t>
            </a:r>
            <a:endParaRPr lang="ru-RU" sz="1400" dirty="0"/>
          </a:p>
          <a:p>
            <a:pPr marL="0" indent="0">
              <a:buNone/>
            </a:pPr>
            <a:r>
              <a:rPr lang="ru-RU" sz="1400" i="1" dirty="0" smtClean="0"/>
              <a:t>      </a:t>
            </a: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135634"/>
              </p:ext>
            </p:extLst>
          </p:nvPr>
        </p:nvGraphicFramePr>
        <p:xfrm>
          <a:off x="1445685" y="3746689"/>
          <a:ext cx="9662198" cy="2049463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024631"/>
                <a:gridCol w="3433347"/>
                <a:gridCol w="1916694"/>
                <a:gridCol w="3287526"/>
              </a:tblGrid>
              <a:tr h="34523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Возраст, с которого предоставляется услуга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Документы, необходимые для получения скидки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42617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</a:rPr>
                        <a:t>Родители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i="1" dirty="0" smtClean="0">
                          <a:effectLst/>
                        </a:rPr>
                        <a:t>Бассейн: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стоимость услуги</a:t>
                      </a:r>
                      <a:r>
                        <a:rPr lang="ru-RU" sz="1300" baseline="0" dirty="0" smtClean="0">
                          <a:effectLst/>
                        </a:rPr>
                        <a:t> 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effectLst/>
                        </a:rPr>
                        <a:t>–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200 руб.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u="sng" dirty="0" smtClean="0">
                          <a:effectLst/>
                        </a:rPr>
                        <a:t>скидка </a:t>
                      </a:r>
                      <a:r>
                        <a:rPr lang="ru-RU" sz="1300" u="sng" dirty="0">
                          <a:effectLst/>
                        </a:rPr>
                        <a:t>40 </a:t>
                      </a:r>
                      <a:r>
                        <a:rPr lang="ru-RU" sz="1300" u="sng" dirty="0" smtClean="0">
                          <a:effectLst/>
                        </a:rPr>
                        <a:t>%,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стоимость посещения бассейна с учетом скидки – 80 руб.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/>
                        <a:t>без ограничений по возрасту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ru-RU" sz="1300" dirty="0" smtClean="0"/>
                        <a:t>справка из органов социальной защиты о том, что семья является многодетной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67818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effectLst/>
                        </a:rPr>
                        <a:t>с 8 месяцев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96" y="586655"/>
            <a:ext cx="1335628" cy="1637000"/>
          </a:xfrm>
          <a:prstGeom prst="rect">
            <a:avLst/>
          </a:prstGeom>
        </p:spPr>
      </p:pic>
      <p:sp>
        <p:nvSpPr>
          <p:cNvPr id="8" name="Стрелка влево 7">
            <a:hlinkClick r:id="rId3" action="ppaction://hlinksldjump"/>
          </p:cNvPr>
          <p:cNvSpPr/>
          <p:nvPr/>
        </p:nvSpPr>
        <p:spPr>
          <a:xfrm>
            <a:off x="10625560" y="603564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7516" y="196039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Александровский район</a:t>
            </a:r>
            <a:br>
              <a:rPr lang="ru-RU" sz="3200" b="1" dirty="0" smtClean="0"/>
            </a:br>
            <a:r>
              <a:rPr lang="ru-RU" sz="16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администрации</a:t>
            </a:r>
            <a:r>
              <a:rPr lang="ru-RU" sz="16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 </a:t>
            </a:r>
            <a:r>
              <a:rPr lang="en-US" sz="16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http://aleksraion.ru/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645" y="1206222"/>
            <a:ext cx="9154391" cy="9806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МКУ "Спорткомплекс "Зевс" </a:t>
            </a:r>
            <a:r>
              <a:rPr lang="ru-RU" dirty="0" err="1"/>
              <a:t>Яйвинского</a:t>
            </a:r>
            <a:r>
              <a:rPr lang="ru-RU" dirty="0"/>
              <a:t> городского </a:t>
            </a:r>
            <a:r>
              <a:rPr lang="ru-RU" dirty="0" smtClean="0"/>
              <a:t>поселения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i="1" dirty="0" smtClean="0"/>
              <a:t>Адрес: </a:t>
            </a:r>
            <a:r>
              <a:rPr lang="ru-RU" sz="1400" dirty="0" err="1" smtClean="0"/>
              <a:t>р.п</a:t>
            </a:r>
            <a:r>
              <a:rPr lang="ru-RU" sz="1400" dirty="0"/>
              <a:t>. Яйва, ул. Заводская</a:t>
            </a:r>
            <a:r>
              <a:rPr lang="ru-RU" sz="1400" dirty="0" smtClean="0"/>
              <a:t>, д. </a:t>
            </a:r>
            <a:r>
              <a:rPr lang="ru-RU" sz="1400" dirty="0"/>
              <a:t>40 </a:t>
            </a:r>
            <a:endParaRPr lang="ru-RU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400" i="1" dirty="0" smtClean="0"/>
              <a:t>Сайт</a:t>
            </a:r>
            <a:r>
              <a:rPr lang="ru-RU" sz="1400" i="1" dirty="0"/>
              <a:t>: </a:t>
            </a:r>
            <a:r>
              <a:rPr lang="ru-RU" sz="1400" dirty="0">
                <a:hlinkClick r:id="rId2"/>
              </a:rPr>
              <a:t>http://</a:t>
            </a:r>
            <a:r>
              <a:rPr lang="ru-RU" sz="1400" dirty="0" smtClean="0">
                <a:hlinkClick r:id="rId2"/>
              </a:rPr>
              <a:t>sport-zeus.ru</a:t>
            </a:r>
            <a:r>
              <a:rPr lang="ru-RU" sz="1400" dirty="0" smtClean="0"/>
              <a:t>. Телефон</a:t>
            </a:r>
            <a:r>
              <a:rPr lang="ru-RU" sz="1400" i="1" dirty="0" smtClean="0"/>
              <a:t>: </a:t>
            </a:r>
            <a:r>
              <a:rPr lang="ru-RU" sz="1400" dirty="0" smtClean="0"/>
              <a:t>8 </a:t>
            </a:r>
            <a:r>
              <a:rPr lang="ru-RU" sz="1400" dirty="0"/>
              <a:t>(34 274) </a:t>
            </a:r>
            <a:r>
              <a:rPr lang="ru-RU" sz="1400" dirty="0" smtClean="0"/>
              <a:t>2-11-30. </a:t>
            </a:r>
            <a:r>
              <a:rPr lang="ru-RU" sz="1400" dirty="0" err="1" smtClean="0"/>
              <a:t>Эл.почта</a:t>
            </a:r>
            <a:r>
              <a:rPr lang="ru-RU" sz="1400" dirty="0" smtClean="0"/>
              <a:t>: </a:t>
            </a:r>
            <a:r>
              <a:rPr lang="ru-RU" sz="1400" dirty="0" smtClean="0">
                <a:hlinkClick r:id="rId3"/>
              </a:rPr>
              <a:t>spor.zevs@yandex.ru</a:t>
            </a:r>
            <a:r>
              <a:rPr lang="ru-RU" sz="1400" dirty="0" smtClean="0"/>
              <a:t> </a:t>
            </a:r>
            <a:endParaRPr lang="ru-RU" sz="1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8017" y="338659"/>
            <a:ext cx="1074232" cy="1344324"/>
          </a:xfrm>
          <a:prstGeom prst="rect">
            <a:avLst/>
          </a:prstGeom>
        </p:spPr>
      </p:pic>
      <p:sp>
        <p:nvSpPr>
          <p:cNvPr id="8" name="Стрелка влево 7">
            <a:hlinkClick r:id="rId5" action="ppaction://hlinksldjump"/>
          </p:cNvPr>
          <p:cNvSpPr/>
          <p:nvPr/>
        </p:nvSpPr>
        <p:spPr>
          <a:xfrm>
            <a:off x="10625560" y="603564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22343" t="29057" r="23469" b="5765"/>
          <a:stretch/>
        </p:blipFill>
        <p:spPr>
          <a:xfrm>
            <a:off x="425302" y="2186902"/>
            <a:ext cx="6772940" cy="45824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330585" y="2186902"/>
            <a:ext cx="4749428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5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Плата не </a:t>
            </a:r>
            <a:r>
              <a:rPr lang="ru-RU" sz="15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взимается с:</a:t>
            </a:r>
            <a:endParaRPr lang="ru-RU" sz="15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детей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 многодетных, малообеспеченных семей до 18 лет включительно при посещении всех спортивных объектов (кроме плавательного бассейна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 при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предоставлении справки из Территориального управления Министерства социального развития Пермского края о том, что семья является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многодетной (далее – справка);</a:t>
            </a:r>
          </a:p>
          <a:p>
            <a:pPr algn="just">
              <a:spcAft>
                <a:spcPts val="0"/>
              </a:spcAft>
            </a:pPr>
            <a:endParaRPr lang="ru-RU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детей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 многодетных, малообеспеченных семей до 18 лет включительно при посещении плавательного бассейна в период с 1 сентября по 31 мая (не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более одного раз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неделю по 45 минут), </a:t>
            </a:r>
            <a:r>
              <a:rPr lang="ru-RU" sz="15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предоставлении </a:t>
            </a:r>
            <a:r>
              <a:rPr lang="ru-RU" sz="15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справки.</a:t>
            </a:r>
          </a:p>
          <a:p>
            <a:pPr algn="just"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000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1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Основание: </a:t>
            </a:r>
            <a:r>
              <a:rPr lang="ru-RU" sz="1100" dirty="0" smtClean="0">
                <a:ea typeface="Times New Roman" panose="02020603050405020304" pitchFamily="18" charset="0"/>
              </a:rPr>
              <a:t>Решение думы </a:t>
            </a:r>
            <a:r>
              <a:rPr lang="ru-RU" sz="1100" dirty="0" err="1" smtClean="0">
                <a:ea typeface="Times New Roman" panose="02020603050405020304" pitchFamily="18" charset="0"/>
              </a:rPr>
              <a:t>Яйвинского</a:t>
            </a:r>
            <a:r>
              <a:rPr lang="ru-RU" sz="1100" dirty="0" smtClean="0">
                <a:ea typeface="Times New Roman" panose="02020603050405020304" pitchFamily="18" charset="0"/>
              </a:rPr>
              <a:t> городского поселения от 26.11.2015 г. № 44 «</a:t>
            </a:r>
            <a:r>
              <a:rPr lang="ru-RU" sz="1100" dirty="0" smtClean="0"/>
              <a:t>Об </a:t>
            </a:r>
            <a:r>
              <a:rPr lang="ru-RU" sz="1100" dirty="0"/>
              <a:t>установлении цен на </a:t>
            </a:r>
            <a:r>
              <a:rPr lang="ru-RU" sz="1100" dirty="0" smtClean="0"/>
              <a:t>платные услуги </a:t>
            </a:r>
            <a:r>
              <a:rPr lang="ru-RU" sz="1100" dirty="0"/>
              <a:t>муниципальных казенных </a:t>
            </a:r>
          </a:p>
          <a:p>
            <a:r>
              <a:rPr lang="ru-RU" sz="1100" dirty="0"/>
              <a:t>учреждений </a:t>
            </a:r>
            <a:r>
              <a:rPr lang="ru-RU" sz="1100" dirty="0" err="1"/>
              <a:t>Яйвинского</a:t>
            </a:r>
            <a:r>
              <a:rPr lang="ru-RU" sz="1100" dirty="0"/>
              <a:t> городского </a:t>
            </a:r>
          </a:p>
          <a:p>
            <a:r>
              <a:rPr lang="ru-RU" sz="1100" dirty="0"/>
              <a:t>поселения на 2016 </a:t>
            </a:r>
            <a:r>
              <a:rPr lang="ru-RU" sz="1100" dirty="0" smtClean="0"/>
              <a:t>год»</a:t>
            </a:r>
            <a:endParaRPr lang="ru-RU" sz="1100" dirty="0"/>
          </a:p>
          <a:p>
            <a:pPr algn="just">
              <a:spcAft>
                <a:spcPts val="0"/>
              </a:spcAft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66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725" y="353946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Березники</a:t>
            </a:r>
            <a:br>
              <a:rPr lang="ru-RU" sz="3200" b="1" dirty="0" smtClean="0"/>
            </a:br>
            <a:r>
              <a:rPr lang="ru-RU" sz="16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администрации</a:t>
            </a:r>
            <a:r>
              <a:rPr lang="ru-RU" sz="16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 </a:t>
            </a:r>
            <a:r>
              <a:rPr lang="en-US" sz="16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https://admbrk.ru/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667204"/>
              </p:ext>
            </p:extLst>
          </p:nvPr>
        </p:nvGraphicFramePr>
        <p:xfrm>
          <a:off x="709833" y="1154438"/>
          <a:ext cx="10992172" cy="5464571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694575"/>
                <a:gridCol w="4382603"/>
                <a:gridCol w="1093741"/>
                <a:gridCol w="4821253"/>
              </a:tblGrid>
              <a:tr h="19336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Документы, необходимые для получения скидки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682133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60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МАУ ДО ДЮСШ "КРИСТАЛЛ</a:t>
                      </a:r>
                      <a:r>
                        <a:rPr lang="en-US" sz="16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”</a:t>
                      </a:r>
                      <a:endParaRPr lang="ru-RU" sz="160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г. Березники, ул. К. Маркса, 66.</a:t>
                      </a:r>
                      <a:r>
                        <a:rPr lang="ru-RU" sz="12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Сайт:  </a:t>
                      </a:r>
                      <a:r>
                        <a:rPr lang="en-US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kristall-59.ru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. E-</a:t>
                      </a:r>
                      <a:r>
                        <a:rPr lang="ru-RU" sz="1200" b="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mail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:</a:t>
                      </a:r>
                      <a:r>
                        <a:rPr lang="ru-RU" sz="12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hlinkClick r:id="rId2"/>
                        </a:rPr>
                        <a:t>berbasso@yandex.ru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. Группа </a:t>
                      </a:r>
                      <a:r>
                        <a:rPr lang="ru-RU" sz="1200" b="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ВКонтакте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: 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hlinkClick r:id="rId3"/>
                        </a:rPr>
                        <a:t>http://vk.com/club48342285</a:t>
                      </a:r>
                      <a:endParaRPr lang="ru-RU" sz="1200" b="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554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Дети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</a:rPr>
                        <a:t>Большая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effectLst/>
                        </a:rPr>
                        <a:t> ванна:</a:t>
                      </a:r>
                      <a:endParaRPr lang="ru-RU" sz="105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услуг: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</a:rPr>
                        <a:t>Разовое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effectLst/>
                        </a:rPr>
                        <a:t> посещение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</a:rPr>
                        <a:t> – 110 руб.,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</a:rPr>
                        <a:t> Абонементы: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effectLst/>
                        </a:rPr>
                        <a:t> 5 посещений – 490 руб., 10 посещений – 930 руб., 12 посещения – 1250 руб.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effectLst/>
                        </a:rPr>
                        <a:t>24 посещений – 2390 руб.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</a:rPr>
                        <a:t>Детский комплекс </a:t>
                      </a: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"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</a:rPr>
                        <a:t>Малютка»: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Разовое посещение – 130 руб.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Абонемент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12 посещений – 1370 руб.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Абонемент 24 посещений – 2500 руб.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effectLst/>
                        </a:rPr>
                        <a:t>документ, удостоверяющий личность</a:t>
                      </a:r>
                      <a:endParaRPr lang="ru-RU" sz="105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516360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5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МАУ "Березники Арена Спорт</a:t>
                      </a:r>
                      <a:r>
                        <a:rPr lang="en-US" sz="105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” </a:t>
                      </a:r>
                      <a:endParaRPr lang="ru-RU" sz="105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г.</a:t>
                      </a:r>
                      <a:r>
                        <a:rPr lang="en-US" sz="105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05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Березники, ул. Советский пр-т, д. 29. Сайт: berarenasport.ru. Тел.: 8</a:t>
                      </a:r>
                      <a:r>
                        <a:rPr lang="ru-RU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(3424) 26-25-99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050" b="1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77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Дети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Стоимость проката коньков – 100 руб.,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скидка 60</a:t>
                      </a:r>
                      <a:r>
                        <a:rPr lang="ru-RU" sz="1050" dirty="0">
                          <a:effectLst/>
                        </a:rPr>
                        <a:t>%,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стоимость </a:t>
                      </a:r>
                      <a:r>
                        <a:rPr lang="ru-RU" sz="1050" dirty="0" smtClean="0">
                          <a:effectLst/>
                        </a:rPr>
                        <a:t>с учетом скидки – 40 руб. (1час)</a:t>
                      </a:r>
                      <a:endParaRPr lang="ru-RU" sz="105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effectLst/>
                        </a:rPr>
                        <a:t>любой</a:t>
                      </a:r>
                      <a:endParaRPr lang="ru-RU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effectLst/>
                        </a:rPr>
                        <a:t>документ, удостоверяющий личность</a:t>
                      </a:r>
                      <a:endParaRPr lang="ru-RU" sz="105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645450">
                <a:tc gridSpan="4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05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МАУ Лыжная база "Снежинка“</a:t>
                      </a:r>
                    </a:p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5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</a:t>
                      </a:r>
                      <a:r>
                        <a:rPr lang="ru-RU" sz="105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г. Березники, ул. Ломоносова, 60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Сайт: </a:t>
                      </a:r>
                      <a:r>
                        <a:rPr lang="en-US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sneginka59.ru</a:t>
                      </a:r>
                      <a:r>
                        <a:rPr lang="ru-RU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US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-mail: </a:t>
                      </a:r>
                      <a:r>
                        <a:rPr lang="en-US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hlinkClick r:id="rId4" tooltip="Написать на e-mail"/>
                        </a:rPr>
                        <a:t>lb_s@bk.ru</a:t>
                      </a:r>
                      <a:r>
                        <a:rPr lang="ru-RU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.</a:t>
                      </a:r>
                      <a:r>
                        <a:rPr lang="ru-RU" sz="1050" b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Тел.: </a:t>
                      </a:r>
                      <a:r>
                        <a:rPr lang="ru-RU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8(3424)29 00 31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91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Дети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услуги – 60 руб.,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</a:rPr>
                        <a:t>скидка 66%,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с учетом скидки – 40 руб.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</a:rPr>
                        <a:t>Скидка распространяется на: прокат лыж, коньков, роликовых коньков, велосипедов, </a:t>
                      </a:r>
                      <a:r>
                        <a:rPr lang="ru-RU" sz="1050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спорткомплектов</a:t>
                      </a:r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</a:rPr>
                        <a:t>, защиты, самокатов, скейтборда с защитой.</a:t>
                      </a:r>
                      <a:endParaRPr lang="ru-RU" sz="105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любой</a:t>
                      </a:r>
                      <a:endParaRPr lang="ru-RU" sz="105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effectLst/>
                        </a:rPr>
                        <a:t>документ, удостоверяющий личность</a:t>
                      </a:r>
                      <a:endParaRPr lang="ru-RU" sz="105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</a:tbl>
          </a:graphicData>
        </a:graphic>
      </p:graphicFrame>
      <p:sp>
        <p:nvSpPr>
          <p:cNvPr id="6" name="Стрелка влево 5">
            <a:hlinkClick r:id="rId5" action="ppaction://hlinksldjump"/>
          </p:cNvPr>
          <p:cNvSpPr/>
          <p:nvPr/>
        </p:nvSpPr>
        <p:spPr>
          <a:xfrm>
            <a:off x="10625560" y="603564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2" r="12727"/>
          <a:stretch/>
        </p:blipFill>
        <p:spPr>
          <a:xfrm>
            <a:off x="10717929" y="145420"/>
            <a:ext cx="1106926" cy="111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13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1362" y="728019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Ильинский район</a:t>
            </a:r>
            <a:br>
              <a:rPr lang="ru-RU" sz="3200" b="1" dirty="0" smtClean="0"/>
            </a:br>
            <a:r>
              <a:rPr lang="ru-RU" sz="14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администрации</a:t>
            </a:r>
            <a:r>
              <a:rPr lang="ru-RU" sz="14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 </a:t>
            </a:r>
            <a:r>
              <a:rPr lang="en-US" sz="14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http://ilinsk.ru/</a:t>
            </a:r>
            <a:endParaRPr lang="ru-RU" sz="32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563521"/>
              </p:ext>
            </p:extLst>
          </p:nvPr>
        </p:nvGraphicFramePr>
        <p:xfrm>
          <a:off x="2030107" y="2039734"/>
          <a:ext cx="7901432" cy="2199196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7901432"/>
              </a:tblGrid>
              <a:tr h="24068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kern="120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МБУ ДО "Детско-юношеский спортивный центр "АВАНГАРД</a:t>
                      </a:r>
                      <a:r>
                        <a:rPr lang="en-US" sz="14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”</a:t>
                      </a:r>
                      <a:r>
                        <a:rPr lang="ru-RU" sz="14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</a:t>
                      </a:r>
                      <a:r>
                        <a:rPr lang="ru-RU" sz="14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: п. Ильинский, ул. Герцена, д. 18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Сайт</a:t>
                      </a:r>
                      <a:r>
                        <a:rPr lang="ru-RU" sz="12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: </a:t>
                      </a:r>
                      <a:r>
                        <a:rPr lang="en-US" sz="12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hlinkClick r:id="rId2"/>
                        </a:rPr>
                        <a:t>http://</a:t>
                      </a:r>
                      <a:r>
                        <a:rPr lang="ru-RU" sz="12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hlinkClick r:id="rId2"/>
                        </a:rPr>
                        <a:t>и-</a:t>
                      </a:r>
                      <a:r>
                        <a:rPr lang="ru-RU" sz="1200" b="0" kern="1200" baseline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hlinkClick r:id="rId2"/>
                        </a:rPr>
                        <a:t>спорт.рф</a:t>
                      </a:r>
                      <a:r>
                        <a:rPr lang="ru-RU" sz="12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. </a:t>
                      </a:r>
                      <a:r>
                        <a:rPr lang="en-US" sz="12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E</a:t>
                      </a:r>
                      <a:r>
                        <a:rPr lang="en-US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-mail: </a:t>
                      </a:r>
                      <a:r>
                        <a:rPr lang="en-US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hlinkClick r:id="rId3"/>
                        </a:rPr>
                        <a:t>sportobva@yandex.ru, </a:t>
                      </a:r>
                      <a:endParaRPr lang="ru-RU" sz="1200" b="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Тел.:</a:t>
                      </a:r>
                      <a:r>
                        <a:rPr lang="ru-RU" sz="1400" b="0" i="1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8 (34276) 9-13-84. Группа </a:t>
                      </a:r>
                      <a:r>
                        <a:rPr lang="ru-RU" sz="1200" b="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ВКонтакте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: </a:t>
                      </a:r>
                      <a:r>
                        <a:rPr lang="en-US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hlinkClick r:id="rId4"/>
                        </a:rPr>
                        <a:t>https://vk.com/avangard_sport</a:t>
                      </a:r>
                      <a:endParaRPr lang="ru-RU" sz="1200" b="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941" marR="14941" marT="0" marB="0"/>
                </a:tc>
              </a:tr>
              <a:tr h="232109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МБУ </a:t>
                      </a:r>
                      <a:r>
                        <a:rPr lang="ru-RU" sz="140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Чермозский</a:t>
                      </a:r>
                      <a:r>
                        <a:rPr lang="ru-RU" sz="14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городской физкультурно-спортивный центр Лидер,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Адрес: </a:t>
                      </a:r>
                      <a:r>
                        <a:rPr lang="ru-RU" sz="14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г. Чермоз, ул. Ершова, д. 3,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Эл. почта: </a:t>
                      </a:r>
                      <a:r>
                        <a:rPr lang="en-US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lider-chermoz@yandex.ru</a:t>
                      </a:r>
                      <a:endParaRPr lang="ru-RU" sz="1400" b="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941" marR="14941" marT="0" marB="0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515" y="347367"/>
            <a:ext cx="1039958" cy="1661542"/>
          </a:xfrm>
          <a:prstGeom prst="rect">
            <a:avLst/>
          </a:prstGeom>
        </p:spPr>
      </p:pic>
      <p:sp>
        <p:nvSpPr>
          <p:cNvPr id="6" name="Стрелка влево 5">
            <a:hlinkClick r:id="rId6" action="ppaction://hlinksldjump"/>
          </p:cNvPr>
          <p:cNvSpPr/>
          <p:nvPr/>
        </p:nvSpPr>
        <p:spPr>
          <a:xfrm>
            <a:off x="10625560" y="603564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43544" y="4613156"/>
            <a:ext cx="709140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dirty="0" smtClean="0"/>
              <a:t>Воспитанники (в том числе дети из многодетных семей с 5 лет), </a:t>
            </a:r>
            <a:r>
              <a:rPr lang="ru-RU" sz="1600" dirty="0"/>
              <a:t>которые обучаются в муниципальных общеобразовательных учреждениях и учреждениях спортивной направленности обучаются безвозмездно.</a:t>
            </a:r>
            <a:endParaRPr lang="ru-RU" sz="16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85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Кишертский район</a:t>
            </a:r>
            <a:br>
              <a:rPr lang="ru-RU" sz="3200" b="1" dirty="0" smtClean="0"/>
            </a:br>
            <a:r>
              <a:rPr lang="ru-RU" sz="14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</a:t>
            </a:r>
            <a:r>
              <a:rPr lang="ru-RU" sz="14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администрации: </a:t>
            </a:r>
            <a:r>
              <a:rPr lang="en-US" sz="14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http://kishert.permarea.ru/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0885463"/>
              </p:ext>
            </p:extLst>
          </p:nvPr>
        </p:nvGraphicFramePr>
        <p:xfrm>
          <a:off x="1789113" y="2140526"/>
          <a:ext cx="8310851" cy="3435922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828166"/>
                <a:gridCol w="2900293"/>
                <a:gridCol w="1631373"/>
                <a:gridCol w="2951019"/>
              </a:tblGrid>
              <a:tr h="298645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Стоимость услуги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Возраст, с которого предоставляется услуга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Документы, необходимые для получения скидки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664246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Клуб по месту жительства "Развитие",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с. Усть-Кишерть, ул. 8 Марта, 14. Тел.: 8(</a:t>
                      </a:r>
                      <a:r>
                        <a:rPr lang="ru-RU" sz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34252)21767 </a:t>
                      </a:r>
                      <a:endParaRPr lang="ru-RU" sz="120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b="1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331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Дети</a:t>
                      </a:r>
                      <a:endParaRPr lang="ru-RU" sz="12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dirty="0" smtClean="0">
                          <a:effectLst/>
                        </a:rPr>
                        <a:t>Секции:</a:t>
                      </a:r>
                      <a:r>
                        <a:rPr lang="ru-RU" sz="1200" i="1" baseline="0" dirty="0" smtClean="0">
                          <a:effectLst/>
                        </a:rPr>
                        <a:t> </a:t>
                      </a:r>
                      <a:r>
                        <a:rPr lang="ru-RU" sz="1200" baseline="0" dirty="0" smtClean="0">
                          <a:effectLst/>
                        </a:rPr>
                        <a:t>н</a:t>
                      </a:r>
                      <a:r>
                        <a:rPr lang="ru-RU" sz="1200" dirty="0" smtClean="0">
                          <a:effectLst/>
                        </a:rPr>
                        <a:t>астольный теннис, футбол, шахматы, лыжная секция, тренажерный зал, волейбол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Стоимость услуги – 300 руб.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скидка 100%,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стоимость посещения услуги – бесплатно.  </a:t>
                      </a:r>
                      <a:endParaRPr lang="ru-RU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</a:rPr>
                        <a:t>с 14 лет</a:t>
                      </a:r>
                      <a:endParaRPr lang="ru-RU" sz="120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</a:rPr>
                        <a:t>документ, удостоверяющий личность, и справки с места проживания о составе семьи</a:t>
                      </a:r>
                      <a:endParaRPr lang="ru-RU" sz="1200" dirty="0"/>
                    </a:p>
                  </a:txBody>
                  <a:tcPr marL="14941" marR="14941" marT="0" marB="0" anchor="ctr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705" y="350051"/>
            <a:ext cx="1106908" cy="1790475"/>
          </a:xfrm>
          <a:prstGeom prst="rect">
            <a:avLst/>
          </a:prstGeom>
        </p:spPr>
      </p:pic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625560" y="603564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008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2968" y="624110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Garamond" panose="02020404030301010803" pitchFamily="18" charset="0"/>
                <a:cs typeface="Times New Roman" panose="02020603050405020304" pitchFamily="18" charset="0"/>
              </a:rPr>
              <a:t>Городской </a:t>
            </a:r>
            <a:r>
              <a:rPr lang="ru-RU" sz="32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округ – город </a:t>
            </a:r>
            <a:r>
              <a:rPr lang="ru-RU" sz="3200" b="1" dirty="0" smtClean="0">
                <a:latin typeface="Garamond" panose="02020404030301010803" pitchFamily="18" charset="0"/>
              </a:rPr>
              <a:t>Кудымкар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</a:t>
            </a:r>
            <a:r>
              <a:rPr lang="ru-RU" sz="18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администрации: </a:t>
            </a:r>
            <a:r>
              <a:rPr lang="en-US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http://www.admkud.ru/</a:t>
            </a:r>
            <a:endParaRPr lang="ru-RU" sz="32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698" y="417931"/>
            <a:ext cx="1159914" cy="1487069"/>
          </a:xfr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10625560" y="603564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5880924"/>
              </p:ext>
            </p:extLst>
          </p:nvPr>
        </p:nvGraphicFramePr>
        <p:xfrm>
          <a:off x="2412567" y="2570018"/>
          <a:ext cx="6995021" cy="303155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694315"/>
                <a:gridCol w="3349688"/>
                <a:gridCol w="2951018"/>
              </a:tblGrid>
              <a:tr h="370609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Стоимость услуги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Документы, необходимые для получения скидки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24068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МБУ "Стадион Парма",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</a:t>
                      </a:r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г. Кудымкар, ул. Свердлова, д.12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i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Группа </a:t>
                      </a:r>
                      <a:r>
                        <a:rPr lang="ru-RU" sz="1300" b="0" i="1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ВКонтакте</a:t>
                      </a:r>
                      <a:r>
                        <a:rPr lang="ru-RU" sz="1300" b="0" i="1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: </a:t>
                      </a:r>
                      <a:r>
                        <a:rPr lang="en-US" sz="13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https://vk.com/parma81</a:t>
                      </a:r>
                      <a:endParaRPr lang="ru-RU" sz="1300" b="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3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3312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Катание на коньках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услуги – 50 руб.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скидка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50%,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с учетом скидки – 25 руб.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3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документ, удостоверяющий личность, и справки с места проживания о составе семьи</a:t>
                      </a:r>
                      <a:endParaRPr lang="ru-RU" sz="1300" dirty="0"/>
                    </a:p>
                  </a:txBody>
                  <a:tcPr marL="14941" marR="1494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05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3073" y="701018"/>
            <a:ext cx="9218612" cy="12808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город Кунгур</a:t>
            </a:r>
            <a:br>
              <a:rPr lang="ru-RU" sz="3200" b="1" dirty="0" smtClean="0"/>
            </a:br>
            <a:r>
              <a:rPr lang="ru-RU" sz="1800" i="1" dirty="0"/>
              <a:t>О</a:t>
            </a:r>
            <a:r>
              <a:rPr lang="ru-RU" sz="1800" i="1" dirty="0" smtClean="0"/>
              <a:t>фициальный сайт администрации: </a:t>
            </a:r>
            <a:r>
              <a:rPr lang="en-US" sz="1800" dirty="0" smtClean="0"/>
              <a:t>http</a:t>
            </a:r>
            <a:r>
              <a:rPr lang="en-US" sz="1800" dirty="0"/>
              <a:t>://www.kungur-adm.ru/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2527925"/>
              </p:ext>
            </p:extLst>
          </p:nvPr>
        </p:nvGraphicFramePr>
        <p:xfrm>
          <a:off x="1236516" y="1612007"/>
          <a:ext cx="9335051" cy="4077362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475019"/>
                <a:gridCol w="4137942"/>
                <a:gridCol w="1607862"/>
                <a:gridCol w="3114228"/>
              </a:tblGrid>
              <a:tr h="284097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Возраст, с которого предоставляется услуга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Документы, необходимые для получения скидки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524934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Муниципальное автономное учреждение "Молодежный клуб "Лига"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г. Кунгур, ул. Октябрьская, 24, тел.: 8(</a:t>
                      </a:r>
                      <a:r>
                        <a:rPr lang="ru-RU" sz="105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34271)23659</a:t>
                      </a:r>
                      <a:endParaRPr lang="ru-RU" sz="1050" b="0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6025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i="1" dirty="0" smtClean="0">
                          <a:effectLst/>
                        </a:rPr>
                        <a:t>Секции: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дзюдо, </a:t>
                      </a:r>
                      <a:r>
                        <a:rPr lang="ru-RU" sz="1050" dirty="0" err="1" smtClean="0">
                          <a:effectLst/>
                        </a:rPr>
                        <a:t>тхэквандо,боевое</a:t>
                      </a:r>
                      <a:r>
                        <a:rPr lang="ru-RU" sz="1050" dirty="0" smtClean="0">
                          <a:effectLst/>
                        </a:rPr>
                        <a:t> самбо, карате (</a:t>
                      </a:r>
                      <a:r>
                        <a:rPr lang="ru-RU" sz="1050" dirty="0" err="1" smtClean="0">
                          <a:effectLst/>
                        </a:rPr>
                        <a:t>киосинкай</a:t>
                      </a:r>
                      <a:r>
                        <a:rPr lang="ru-RU" sz="1050" dirty="0" smtClean="0">
                          <a:effectLst/>
                        </a:rPr>
                        <a:t>),</a:t>
                      </a:r>
                      <a:r>
                        <a:rPr lang="ru-RU" sz="1050" baseline="0" dirty="0" smtClean="0">
                          <a:effectLst/>
                        </a:rPr>
                        <a:t> </a:t>
                      </a:r>
                      <a:r>
                        <a:rPr lang="ru-RU" sz="1050" dirty="0" smtClean="0">
                          <a:effectLst/>
                        </a:rPr>
                        <a:t>спортивные бальные танцы.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dirty="0" smtClean="0">
                        <a:effectLst/>
                      </a:endParaRP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Стоимость услуги – 800 руб. 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(в </a:t>
                      </a:r>
                      <a:r>
                        <a:rPr lang="ru-RU" sz="1050" dirty="0" smtClean="0"/>
                        <a:t>месяц за 12 занятий)</a:t>
                      </a:r>
                      <a:r>
                        <a:rPr lang="ru-RU" sz="1050" dirty="0" smtClean="0">
                          <a:effectLst/>
                        </a:rPr>
                        <a:t>, 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скидка 50%, </a:t>
                      </a:r>
                    </a:p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стоимость услуги с учетом скидки – 400 руб.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50" dirty="0" smtClean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effectLst/>
                        </a:rPr>
                        <a:t>с 5 лет</a:t>
                      </a:r>
                      <a:endParaRPr lang="ru-RU" sz="105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справка из Территориального управления Министерства социального развития Пермского края о том, что семья является многодетной малоимущей</a:t>
                      </a:r>
                    </a:p>
                    <a:p>
                      <a:endParaRPr lang="ru-RU" sz="1050" dirty="0" smtClean="0"/>
                    </a:p>
                    <a:p>
                      <a:endParaRPr lang="ru-RU" sz="1050" dirty="0" smtClean="0"/>
                    </a:p>
                    <a:p>
                      <a:endParaRPr lang="ru-RU" sz="1050" dirty="0" smtClean="0"/>
                    </a:p>
                    <a:p>
                      <a:endParaRPr lang="ru-RU" sz="1050" dirty="0" smtClean="0"/>
                    </a:p>
                    <a:p>
                      <a:endParaRPr lang="ru-RU" sz="1050" dirty="0"/>
                    </a:p>
                  </a:txBody>
                  <a:tcPr marL="14941" marR="14941" marT="0" marB="0" anchor="ctr"/>
                </a:tc>
              </a:tr>
              <a:tr h="45481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Муниципальное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автономное учреждение «физкультурно-оздоровительный комплекс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«Синий кит»</a:t>
                      </a:r>
                    </a:p>
                    <a:p>
                      <a:pPr algn="ctr"/>
                      <a:r>
                        <a:rPr lang="ru-RU" sz="105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Адрес:</a:t>
                      </a:r>
                      <a:r>
                        <a:rPr lang="ru-RU" sz="1050" b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05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г. Кунгур, ул. Гребнева, 81, тел: 7 (34271) 3-67-64, сайт: </a:t>
                      </a:r>
                      <a:r>
                        <a:rPr lang="en-US" sz="105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siniy-kit.ru</a:t>
                      </a:r>
                      <a:r>
                        <a:rPr lang="ru-RU" sz="1050" b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ru-RU" sz="1050" b="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14941" marR="14941" marT="0" marB="0" anchor="ctr"/>
                </a:tc>
              </a:tr>
              <a:tr h="454814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Посещение плавательного бассейна на бесплатной основе</a:t>
                      </a: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- от 0 до 14 лет;</a:t>
                      </a:r>
                    </a:p>
                    <a:p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справка из Территориального управления Министерства социального развития Пермского края о том, что семья является многодетной малоимущей</a:t>
                      </a:r>
                    </a:p>
                    <a:p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marL="14941" marR="14941" marT="0" marB="0" anchor="ctr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560" y="416291"/>
            <a:ext cx="1139903" cy="1434706"/>
          </a:xfrm>
          <a:prstGeom prst="rect">
            <a:avLst/>
          </a:prstGeom>
        </p:spPr>
      </p:pic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625560" y="603564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551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6897" y="603328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Кунгурский район</a:t>
            </a:r>
            <a:br>
              <a:rPr lang="ru-RU" sz="3200" b="1" dirty="0" smtClean="0"/>
            </a:br>
            <a:r>
              <a:rPr lang="ru-RU" sz="1800" i="1" dirty="0"/>
              <a:t>Официальный сайт администрации: </a:t>
            </a:r>
            <a:r>
              <a:rPr lang="en-US" sz="1800" dirty="0" smtClean="0"/>
              <a:t>http</a:t>
            </a:r>
            <a:r>
              <a:rPr lang="en-US" sz="1800" dirty="0"/>
              <a:t>://kungur.permarea.ru/</a:t>
            </a: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082" y="239776"/>
            <a:ext cx="1110791" cy="1785873"/>
          </a:xfrm>
        </p:spPr>
      </p:pic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8129885"/>
              </p:ext>
            </p:extLst>
          </p:nvPr>
        </p:nvGraphicFramePr>
        <p:xfrm>
          <a:off x="1246909" y="1728353"/>
          <a:ext cx="8811490" cy="390591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515055"/>
                <a:gridCol w="3341057"/>
                <a:gridCol w="392390"/>
                <a:gridCol w="1604654"/>
                <a:gridCol w="2958334"/>
              </a:tblGrid>
              <a:tr h="370609">
                <a:tc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Возраст, </a:t>
                      </a:r>
                      <a:b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которого предоставляется услуга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Документы, необходимые для получения скидки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309534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ЗАО "Сталагмит" с. Филипповка</a:t>
                      </a:r>
                      <a:endParaRPr lang="ru-RU" sz="1600" b="1" kern="12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1235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 smtClean="0">
                          <a:effectLst/>
                        </a:rPr>
                        <a:t>Бассейн: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Стоимость услуги – 100 руб. за час,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скидка 50%,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стоимость с учетом скидки – 50 руб.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3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300" kern="1200" dirty="0" smtClean="0">
                          <a:effectLst/>
                        </a:rPr>
                        <a:t>с 7 лет</a:t>
                      </a:r>
                      <a:endParaRPr lang="ru-RU" sz="1300" dirty="0"/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документ, удостоверяющий личность, и справки с места проживания о составе семьи</a:t>
                      </a:r>
                      <a:endParaRPr lang="ru-RU" sz="1300" dirty="0"/>
                    </a:p>
                  </a:txBody>
                  <a:tcPr marL="14941" marR="14941" marT="0" marB="0" anchor="ctr"/>
                </a:tc>
              </a:tr>
              <a:tr h="85593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МБОУ ДЮСШ "Барс</a:t>
                      </a:r>
                      <a:r>
                        <a:rPr lang="en-US" sz="16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”</a:t>
                      </a:r>
                      <a:endParaRPr lang="ru-RU" sz="1600" dirty="0" smtClean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Адрес: п. Комсомольский ул. Мира, д. 8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Группа </a:t>
                      </a:r>
                      <a:r>
                        <a:rPr lang="ru-RU" sz="1200" b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ВКонтакте</a:t>
                      </a:r>
                      <a:r>
                        <a:rPr lang="ru-RU" sz="12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: </a:t>
                      </a:r>
                      <a:r>
                        <a:rPr lang="en-US" sz="12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https://vk.com/dush_kyngyrskii_raion</a:t>
                      </a:r>
                      <a:endParaRPr lang="ru-RU" sz="1200" b="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300" dirty="0"/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0410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Бесплатные услуги</a:t>
                      </a:r>
                      <a:endParaRPr lang="ru-RU" sz="13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</a:t>
                      </a:r>
                      <a:r>
                        <a:rPr lang="ru-RU" sz="1300" baseline="0" dirty="0" smtClean="0"/>
                        <a:t> </a:t>
                      </a:r>
                      <a:r>
                        <a:rPr lang="ru-RU" sz="1300" dirty="0" smtClean="0"/>
                        <a:t>7 лет</a:t>
                      </a:r>
                      <a:endParaRPr lang="ru-RU" sz="130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заявление от родителей, </a:t>
                      </a:r>
                    </a:p>
                    <a:p>
                      <a:r>
                        <a:rPr lang="ru-RU" sz="1300" dirty="0" smtClean="0"/>
                        <a:t>пакет документов, </a:t>
                      </a:r>
                    </a:p>
                    <a:p>
                      <a:r>
                        <a:rPr lang="ru-RU" sz="1300" dirty="0" smtClean="0"/>
                        <a:t>справка от социального педагога</a:t>
                      </a:r>
                      <a:endParaRPr lang="ru-RU" sz="1300" dirty="0"/>
                    </a:p>
                  </a:txBody>
                  <a:tcPr marL="14941" marR="14941" marT="0" marB="0" anchor="ctr"/>
                </a:tc>
              </a:tr>
            </a:tbl>
          </a:graphicData>
        </a:graphic>
      </p:graphicFrame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625560" y="6035648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84419" y="6035648"/>
            <a:ext cx="4880263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Занятия проходят на </a:t>
            </a:r>
            <a:r>
              <a:rPr lang="ru-RU" sz="1400" dirty="0"/>
              <a:t>общих </a:t>
            </a:r>
            <a:r>
              <a:rPr lang="ru-RU" sz="1400" dirty="0" smtClean="0"/>
              <a:t>основаниях для детей, </a:t>
            </a:r>
            <a:r>
              <a:rPr lang="ru-RU" sz="1400" dirty="0"/>
              <a:t>не </a:t>
            </a:r>
            <a:r>
              <a:rPr lang="ru-RU" sz="1400" dirty="0" smtClean="0"/>
              <a:t>имеющих медицинских противопоказаний.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95079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5999" y="377431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Соликамский район</a:t>
            </a:r>
            <a:br>
              <a:rPr lang="ru-RU" sz="3200" b="1" dirty="0" smtClean="0"/>
            </a:br>
            <a:r>
              <a:rPr lang="ru-RU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 администрации</a:t>
            </a:r>
            <a:r>
              <a:rPr lang="ru-RU" sz="18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: </a:t>
            </a:r>
            <a:r>
              <a:rPr lang="en-US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http://solikamsk-raion.ru/</a:t>
            </a:r>
            <a:endParaRPr lang="ru-RU" sz="3200" b="1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4367262"/>
              </p:ext>
            </p:extLst>
          </p:nvPr>
        </p:nvGraphicFramePr>
        <p:xfrm>
          <a:off x="394855" y="1344854"/>
          <a:ext cx="11461172" cy="4867071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684676"/>
                <a:gridCol w="5299087"/>
                <a:gridCol w="2157376"/>
                <a:gridCol w="3320033"/>
              </a:tblGrid>
              <a:tr h="388144">
                <a:tc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услуги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Возраст, с которого предоставляется услуга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Документы, необходимые для получения скидки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615279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МБУК "Родниковский сельский дом культуры"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с. Родники, ул. Советская, д.3.</a:t>
                      </a:r>
                      <a:r>
                        <a:rPr lang="ru-RU" sz="105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05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Эл. почта:  </a:t>
                      </a:r>
                      <a:r>
                        <a:rPr lang="en-US" sz="105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hlinkClick r:id="rId2"/>
                        </a:rPr>
                        <a:t>mbuk_rsdk@mail.ru</a:t>
                      </a:r>
                      <a:r>
                        <a:rPr lang="ru-RU" sz="105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. Тел.: 8(34253) 98758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5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3791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Дети</a:t>
                      </a:r>
                      <a:endParaRPr lang="ru-RU" sz="105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Стоимость услуг</a:t>
                      </a:r>
                      <a:r>
                        <a:rPr lang="ru-RU" sz="1050" baseline="0" dirty="0" smtClean="0">
                          <a:effectLst/>
                        </a:rPr>
                        <a:t> тренажерного зала</a:t>
                      </a:r>
                      <a:r>
                        <a:rPr lang="ru-RU" sz="1050" dirty="0" smtClean="0">
                          <a:effectLst/>
                        </a:rPr>
                        <a:t> – 50 руб.,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скидка 60%,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smtClean="0">
                          <a:effectLst/>
                        </a:rPr>
                        <a:t>стоимость с учетом скидки – 20 руб.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Секции по волейболу хоккею - бесплатно</a:t>
                      </a:r>
                      <a:endParaRPr lang="ru-RU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kern="1200" dirty="0" smtClean="0">
                          <a:effectLst/>
                        </a:rPr>
                        <a:t>с 7 лет</a:t>
                      </a:r>
                      <a:endParaRPr lang="ru-RU" sz="105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документ, удостоверяющий личность, и справки с места проживания о составе семьи</a:t>
                      </a:r>
                      <a:endParaRPr lang="ru-RU" sz="1050" dirty="0"/>
                    </a:p>
                  </a:txBody>
                  <a:tcPr marL="14941" marR="14941" marT="0" marB="0" anchor="ctr"/>
                </a:tc>
              </a:tr>
              <a:tr h="43133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МБУ ДО "ДЮСШ "Синергия", </a:t>
                      </a:r>
                    </a:p>
                    <a:p>
                      <a:pPr algn="ctr" fontAlgn="b"/>
                      <a:r>
                        <a:rPr lang="ru-RU" sz="1050" b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с. </a:t>
                      </a:r>
                      <a:r>
                        <a:rPr lang="ru-RU" sz="1050" b="0" u="none" strike="noStrike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Тохтуева</a:t>
                      </a:r>
                      <a:r>
                        <a:rPr lang="ru-RU" sz="1050" b="0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, ул. Молодежная, д.5</a:t>
                      </a:r>
                      <a:endParaRPr lang="ru-RU" sz="1050" b="0" i="0" u="none" strike="noStrike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endParaRPr lang="ru-RU" sz="105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5112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Дети</a:t>
                      </a:r>
                      <a:endParaRPr lang="ru-RU" sz="105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i="1" u="none" strike="noStrike" dirty="0" smtClean="0">
                          <a:effectLst/>
                        </a:rPr>
                        <a:t>Дополнительное образование: в</a:t>
                      </a:r>
                      <a:r>
                        <a:rPr lang="ru-RU" sz="1050" u="none" strike="noStrike" dirty="0" smtClean="0">
                          <a:effectLst/>
                        </a:rPr>
                        <a:t>олейбол, лыжные гонки, хоккей, </a:t>
                      </a:r>
                    </a:p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</a:rPr>
                        <a:t>легкая атлетика, шахматы, футбол, греко-римская борьба </a:t>
                      </a:r>
                    </a:p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u="none" strike="noStrike" dirty="0" smtClean="0">
                        <a:effectLst/>
                      </a:endParaRPr>
                    </a:p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</a:rPr>
                        <a:t>Все услуги предоставляются бесплатно.</a:t>
                      </a: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</a:rPr>
                        <a:t>с 7 лет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endParaRPr lang="ru-RU" sz="1050" dirty="0"/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</a:rPr>
                        <a:t>заявление от родителей, копии медицинской справки, страхового полиса, свидетельства о рождении или паспорта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endParaRPr lang="ru-RU" sz="1050" dirty="0"/>
                    </a:p>
                  </a:txBody>
                  <a:tcPr marL="14941" marR="14941" marT="0" marB="0" anchor="ctr"/>
                </a:tc>
              </a:tr>
              <a:tr h="37334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МБУК «</a:t>
                      </a:r>
                      <a:r>
                        <a:rPr lang="ru-RU" sz="1050" dirty="0" err="1" smtClean="0">
                          <a:solidFill>
                            <a:schemeClr val="tx1"/>
                          </a:solidFill>
                        </a:rPr>
                        <a:t>Половодовский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 сельский дом культуры»</a:t>
                      </a:r>
                    </a:p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</a:rPr>
                        <a:t>Адрес: с. Городище,  Мира 14</a:t>
                      </a:r>
                      <a:endParaRPr lang="ru-RU" sz="1050" b="0" dirty="0">
                        <a:solidFill>
                          <a:schemeClr val="tx1"/>
                        </a:solidFill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u="none" strike="noStrike" dirty="0" smtClean="0">
                        <a:effectLst/>
                      </a:endParaRPr>
                    </a:p>
                  </a:txBody>
                  <a:tcPr marL="114300" marR="114300" marT="0" marB="0" anchor="ctr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14941" marR="14941" marT="0" marB="0" anchor="ctr"/>
                </a:tc>
              </a:tr>
              <a:tr h="431334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Дети</a:t>
                      </a:r>
                      <a:endParaRPr lang="ru-RU" sz="105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Секции: волейбол, настольный теннис, </a:t>
                      </a:r>
                      <a:r>
                        <a:rPr lang="ru-RU" sz="105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греко</a:t>
                      </a:r>
                      <a:r>
                        <a:rPr lang="ru-RU" sz="105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– римская борьба, силовые виды </a:t>
                      </a:r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предоставляются бесплатно.</a:t>
                      </a:r>
                    </a:p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 с 7 лет</a:t>
                      </a:r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документ, удостоверяющий личность, и справки с места проживания о составе семьи</a:t>
                      </a:r>
                    </a:p>
                    <a:p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marL="14941" marR="14941" marT="0" marB="0" anchor="ctr"/>
                </a:tc>
              </a:tr>
              <a:tr h="350958"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rgbClr val="FF0000"/>
                        </a:solidFill>
                      </a:endParaRPr>
                    </a:p>
                  </a:txBody>
                  <a:tcPr marL="14941" marR="14941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МБУ ДОД «Центр внешкольной работы»</a:t>
                      </a:r>
                    </a:p>
                    <a:p>
                      <a:pPr marL="0" marR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Адрес: с. </a:t>
                      </a:r>
                      <a:r>
                        <a:rPr lang="ru-RU" sz="105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Тохтуево</a:t>
                      </a:r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, ул. Молодежная, 5</a:t>
                      </a:r>
                    </a:p>
                  </a:txBody>
                  <a:tcPr marL="114300" marR="114300" marT="0" marB="0" anchor="ctr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 marL="14941" marR="14941" marT="0" marB="0" anchor="ctr"/>
                </a:tc>
              </a:tr>
              <a:tr h="431334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Дети</a:t>
                      </a:r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Секции: баскетбол, волейбол, спортивной туризм</a:t>
                      </a:r>
                      <a:r>
                        <a:rPr lang="ru-RU" sz="105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– предоставляются бесплатно</a:t>
                      </a:r>
                      <a:endParaRPr lang="ru-RU" sz="1050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Сс7 лет</a:t>
                      </a:r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документ, удостоверяющий личность, и справки с места проживания о составе семьи</a:t>
                      </a:r>
                    </a:p>
                    <a:p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marL="14941" marR="14941" marT="0" marB="0" anchor="ctr"/>
                </a:tc>
              </a:tr>
            </a:tbl>
          </a:graphicData>
        </a:graphic>
      </p:graphicFrame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625560" y="6224154"/>
            <a:ext cx="1076445" cy="540328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136" y="135081"/>
            <a:ext cx="804242" cy="98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2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8556" y="301337"/>
            <a:ext cx="7469189" cy="655666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/>
          </a:p>
          <a:p>
            <a:pPr>
              <a:spcBef>
                <a:spcPts val="0"/>
              </a:spcBef>
            </a:pPr>
            <a:endParaRPr lang="ru-RU" b="1" dirty="0" smtClean="0"/>
          </a:p>
          <a:p>
            <a:pPr marL="0" indent="0">
              <a:spcBef>
                <a:spcPts val="0"/>
              </a:spcBef>
              <a:buNone/>
            </a:pPr>
            <a:endParaRPr lang="ru-RU" sz="1600" dirty="0" smtClean="0"/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074494" y="1249527"/>
            <a:ext cx="2654894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http</a:t>
            </a:r>
            <a:r>
              <a:rPr lang="ru-RU" sz="1200" dirty="0"/>
              <a:t>://barda-rayon.ru/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124" y="192863"/>
            <a:ext cx="1001878" cy="100755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059972" y="2942354"/>
            <a:ext cx="3102131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dirty="0" smtClean="0"/>
              <a:t>Сайт МО: http</a:t>
            </a:r>
            <a:r>
              <a:rPr lang="ru-RU" sz="1200" dirty="0"/>
              <a:t>://berezov.permarea.ru/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074" y="1657765"/>
            <a:ext cx="807928" cy="123929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8885" y="3253831"/>
            <a:ext cx="901000" cy="1130555"/>
          </a:xfrm>
          <a:prstGeom prst="rect">
            <a:avLst/>
          </a:prstGeom>
        </p:spPr>
      </p:pic>
      <p:sp>
        <p:nvSpPr>
          <p:cNvPr id="4" name="Стрелка влево 3">
            <a:hlinkClick r:id="rId5" action="ppaction://hlinksldjump"/>
          </p:cNvPr>
          <p:cNvSpPr/>
          <p:nvPr/>
        </p:nvSpPr>
        <p:spPr>
          <a:xfrm>
            <a:off x="10875475" y="6227733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423664" y="4396756"/>
            <a:ext cx="2528256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dirty="0" smtClean="0"/>
              <a:t>Сайт МО: </a:t>
            </a:r>
            <a:r>
              <a:rPr lang="en-US" sz="1200" dirty="0"/>
              <a:t>http://bsosnovsky.ru/</a:t>
            </a:r>
            <a:endParaRPr lang="ru-RU" sz="12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8" t="3653" r="31560"/>
          <a:stretch/>
        </p:blipFill>
        <p:spPr>
          <a:xfrm>
            <a:off x="10329329" y="4713268"/>
            <a:ext cx="810556" cy="115844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346909" y="5911221"/>
            <a:ext cx="2528256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dirty="0" smtClean="0"/>
              <a:t>Сайт МО: </a:t>
            </a:r>
            <a:r>
              <a:rPr lang="en-US" sz="1200" dirty="0"/>
              <a:t>http://www.gainy.ru/</a:t>
            </a:r>
            <a:endParaRPr lang="ru-RU" sz="12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806637"/>
              </p:ext>
            </p:extLst>
          </p:nvPr>
        </p:nvGraphicFramePr>
        <p:xfrm>
          <a:off x="849745" y="341431"/>
          <a:ext cx="8128000" cy="631055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128000"/>
              </a:tblGrid>
              <a:tr h="1433757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400" dirty="0" err="1" smtClean="0"/>
                        <a:t>Бардымский</a:t>
                      </a:r>
                      <a:r>
                        <a:rPr lang="ru-RU" sz="1400" dirty="0" smtClean="0"/>
                        <a:t> район</a:t>
                      </a:r>
                    </a:p>
                    <a:p>
                      <a:pPr marL="0" indent="0" algn="ctr">
                        <a:spcBef>
                          <a:spcPts val="0"/>
                        </a:spcBef>
                        <a:buNone/>
                      </a:pPr>
                      <a:r>
                        <a:rPr lang="ru-RU" sz="1600" b="0" dirty="0" smtClean="0"/>
                        <a:t>МБУ ДО "Детско-юношеская спортивная школа"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b="0" i="1" dirty="0" smtClean="0"/>
                        <a:t>Адрес: </a:t>
                      </a:r>
                      <a:r>
                        <a:rPr lang="ru-RU" sz="1400" b="0" dirty="0" smtClean="0"/>
                        <a:t>с. Барда, ул. Газовиков, д.17а.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b="0" i="1" dirty="0" smtClean="0"/>
                        <a:t>Сайт: </a:t>
                      </a:r>
                      <a:r>
                        <a:rPr lang="en-US" sz="1400" b="0" dirty="0" smtClean="0">
                          <a:hlinkClick r:id="rId7"/>
                        </a:rPr>
                        <a:t>http://dush.bardaruo.edusite.ru/</a:t>
                      </a:r>
                      <a:endParaRPr lang="ru-RU" sz="1400" b="0" dirty="0" smtClean="0"/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b="0" i="1" dirty="0" smtClean="0"/>
                        <a:t>Возраст: </a:t>
                      </a:r>
                      <a:r>
                        <a:rPr lang="ru-RU" sz="1400" b="0" dirty="0" smtClean="0"/>
                        <a:t>6-18 лет.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b="0" dirty="0" smtClean="0"/>
                        <a:t>Услуги предоставляются бесплатно на основании заявления родителей.</a:t>
                      </a:r>
                      <a:endParaRPr lang="ru-RU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ru-RU" sz="1400" b="1" dirty="0" smtClean="0"/>
                        <a:t>Березовский район</a:t>
                      </a:r>
                    </a:p>
                    <a:p>
                      <a:pPr marL="0" indent="0" algn="ctr">
                        <a:spcBef>
                          <a:spcPts val="0"/>
                        </a:spcBef>
                        <a:buNone/>
                      </a:pPr>
                      <a:r>
                        <a:rPr lang="ru-RU" sz="1600" dirty="0" smtClean="0"/>
                        <a:t>Муниципальное бюджетное учреждение культуры </a:t>
                      </a:r>
                    </a:p>
                    <a:p>
                      <a:pPr marL="0" indent="0" algn="ctr">
                        <a:spcBef>
                          <a:spcPts val="0"/>
                        </a:spcBef>
                        <a:buNone/>
                      </a:pPr>
                      <a:r>
                        <a:rPr lang="ru-RU" sz="1600" dirty="0" smtClean="0"/>
                        <a:t>«Березовский культурно-досуговый центр»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i="1" dirty="0" smtClean="0"/>
                        <a:t>Адрес: </a:t>
                      </a:r>
                      <a:r>
                        <a:rPr lang="ru-RU" sz="1400" dirty="0" smtClean="0"/>
                        <a:t>с. Березовка, ул. Октябрьская, тел.: 8 34 (251) 3 09 11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i="1" dirty="0" smtClean="0"/>
                        <a:t>Категория: </a:t>
                      </a:r>
                      <a:r>
                        <a:rPr lang="ru-RU" sz="1400" dirty="0" smtClean="0"/>
                        <a:t>мальчики и девочки10-16 лет (ОФП)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dirty="0" smtClean="0"/>
                        <a:t>                     девочки от 10 до 18  лет (танцы)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dirty="0" smtClean="0"/>
                        <a:t>Услуги предоставляются бесплатно.</a:t>
                      </a:r>
                      <a:endParaRPr lang="ru-RU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ru-RU" sz="1400" b="1" dirty="0" err="1" smtClean="0"/>
                        <a:t>Большесосновский</a:t>
                      </a:r>
                      <a:r>
                        <a:rPr lang="ru-RU" sz="1400" b="1" dirty="0" smtClean="0"/>
                        <a:t> район</a:t>
                      </a:r>
                    </a:p>
                    <a:p>
                      <a:pPr marL="0" indent="0" algn="ctr">
                        <a:spcBef>
                          <a:spcPts val="0"/>
                        </a:spcBef>
                        <a:buNone/>
                      </a:pPr>
                      <a:r>
                        <a:rPr lang="ru-RU" sz="1600" dirty="0" smtClean="0"/>
                        <a:t>МБУ ДО ДЮЦ "Олимп" имени С.Г. </a:t>
                      </a:r>
                      <a:r>
                        <a:rPr lang="ru-RU" sz="1600" dirty="0" err="1" smtClean="0"/>
                        <a:t>Складнева</a:t>
                      </a:r>
                      <a:endParaRPr lang="ru-RU" sz="1600" dirty="0" smtClean="0"/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i="1" dirty="0" smtClean="0"/>
                        <a:t>Адрес: </a:t>
                      </a:r>
                      <a:r>
                        <a:rPr lang="ru-RU" sz="1400" dirty="0" smtClean="0"/>
                        <a:t>с. Черновское, ул. Октябрьская, д. 52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i="1" dirty="0" smtClean="0"/>
                        <a:t>Сайт: </a:t>
                      </a:r>
                      <a:r>
                        <a:rPr lang="en-US" sz="1400" i="1" dirty="0" smtClean="0">
                          <a:hlinkClick r:id="rId8"/>
                        </a:rPr>
                        <a:t>http://ducolimp.ucoz.ru/</a:t>
                      </a:r>
                      <a:endParaRPr lang="ru-RU" sz="1400" i="1" dirty="0" smtClean="0"/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i="1" dirty="0" smtClean="0"/>
                        <a:t>Возраст: </a:t>
                      </a:r>
                      <a:r>
                        <a:rPr lang="ru-RU" sz="1400" dirty="0" smtClean="0"/>
                        <a:t>с 5 лет.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i="1" dirty="0" smtClean="0"/>
                        <a:t>Услуги: </a:t>
                      </a:r>
                      <a:r>
                        <a:rPr lang="ru-RU" sz="1400" dirty="0" smtClean="0"/>
                        <a:t>лыжные гонки, волейбол, баскетбол, мини-футбол, дзюдо, ритмика, ОФП, ВПВ, туризм – предоставляются бесплатно на основании справки из Территориального управления Министерства социального развития Пермского края.</a:t>
                      </a:r>
                      <a:endParaRPr lang="ru-RU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0"/>
                        </a:spcBef>
                        <a:buFont typeface="Wingdings" panose="05000000000000000000" pitchFamily="2" charset="2"/>
                        <a:buChar char="Ø"/>
                      </a:pPr>
                      <a:r>
                        <a:rPr lang="ru-RU" sz="1400" b="1" dirty="0" err="1" smtClean="0"/>
                        <a:t>Гайнский</a:t>
                      </a:r>
                      <a:r>
                        <a:rPr lang="ru-RU" sz="1400" b="1" dirty="0" smtClean="0"/>
                        <a:t> район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600" dirty="0" smtClean="0"/>
                        <a:t>МБУ ФКиС "Физкультурно-оздоровительный центр "Олимп" 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i="1" dirty="0" smtClean="0"/>
                        <a:t>Адрес: </a:t>
                      </a:r>
                      <a:r>
                        <a:rPr lang="ru-RU" sz="1400" dirty="0" smtClean="0"/>
                        <a:t>п. Гайны, ул. Дзержинского, д. 40а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i="1" dirty="0" smtClean="0"/>
                        <a:t>Возраст: </a:t>
                      </a:r>
                      <a:r>
                        <a:rPr lang="ru-RU" sz="1400" dirty="0" smtClean="0"/>
                        <a:t>с 16 лет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dirty="0" smtClean="0"/>
                        <a:t>Бесплатные у</a:t>
                      </a:r>
                      <a:r>
                        <a:rPr lang="ru-RU" sz="1400" i="1" dirty="0" smtClean="0"/>
                        <a:t>слуги </a:t>
                      </a:r>
                      <a:r>
                        <a:rPr lang="ru-RU" sz="1400" dirty="0" smtClean="0"/>
                        <a:t>тренажерного зала, волейбол, гандбол, баскетбол.</a:t>
                      </a:r>
                    </a:p>
                    <a:p>
                      <a:endParaRPr lang="ru-RU" sz="1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82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87680" y="260428"/>
            <a:ext cx="8911687" cy="944917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Добрянский район</a:t>
            </a:r>
            <a:br>
              <a:rPr lang="ru-RU" sz="3200" b="1" dirty="0" smtClean="0"/>
            </a:br>
            <a:r>
              <a:rPr lang="ru-RU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</a:t>
            </a:r>
            <a:r>
              <a:rPr lang="ru-RU" sz="18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сайт: </a:t>
            </a:r>
            <a:r>
              <a:rPr lang="en-US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http://dobrraion.ru</a:t>
            </a:r>
            <a:r>
              <a:rPr lang="en-US" sz="18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/</a:t>
            </a:r>
            <a:endParaRPr lang="ru-RU" sz="3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7070" y="260428"/>
            <a:ext cx="1385021" cy="1844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936391" y="6069855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025395" y="3061643"/>
            <a:ext cx="1988370" cy="224676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/>
              <a:t>Зачисление детей проходит на </a:t>
            </a:r>
            <a:r>
              <a:rPr lang="ru-RU" sz="1400" u="sng" dirty="0"/>
              <a:t>бесплатной основе</a:t>
            </a:r>
            <a:r>
              <a:rPr lang="ru-RU" sz="1400" dirty="0"/>
              <a:t>, </a:t>
            </a:r>
            <a:r>
              <a:rPr lang="ru-RU" sz="1400" dirty="0" smtClean="0"/>
              <a:t>учреждения работают </a:t>
            </a:r>
            <a:r>
              <a:rPr lang="ru-RU" sz="1400" dirty="0"/>
              <a:t>в рамках муниципального задания, </a:t>
            </a:r>
            <a:r>
              <a:rPr lang="ru-RU" sz="1400" dirty="0" smtClean="0"/>
              <a:t>зачисляются все на </a:t>
            </a:r>
            <a:r>
              <a:rPr lang="ru-RU" sz="1400" u="sng" dirty="0" smtClean="0"/>
              <a:t>равных условиях. </a:t>
            </a:r>
            <a:endParaRPr lang="ru-RU" sz="1400" u="sng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860844"/>
              </p:ext>
            </p:extLst>
          </p:nvPr>
        </p:nvGraphicFramePr>
        <p:xfrm>
          <a:off x="1080655" y="1360831"/>
          <a:ext cx="8747474" cy="52919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8747474"/>
              </a:tblGrid>
              <a:tr h="1244216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МБУ ДО "Центр дополнительного образования детей "Логос"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b="0" i="1" dirty="0" smtClean="0"/>
                        <a:t>Адрес: </a:t>
                      </a:r>
                      <a:r>
                        <a:rPr lang="ru-RU" sz="1300" b="0" dirty="0" smtClean="0"/>
                        <a:t>г. Добрянка, ул. Победы, д.101а.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b="0" i="1" dirty="0" smtClean="0"/>
                        <a:t>Возраст</a:t>
                      </a:r>
                      <a:r>
                        <a:rPr lang="ru-RU" sz="1300" b="0" dirty="0" smtClean="0"/>
                        <a:t>: с 7-18 лет.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b="0" i="1" dirty="0" smtClean="0"/>
                        <a:t>Секции</a:t>
                      </a:r>
                      <a:r>
                        <a:rPr lang="ru-RU" sz="1300" b="0" dirty="0" smtClean="0"/>
                        <a:t>: айкидо, гиревой спорт, баскетбол, футбол, кикбоксинг, вольная борьба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b="0" i="1" dirty="0" smtClean="0"/>
                        <a:t>Сайт</a:t>
                      </a:r>
                      <a:r>
                        <a:rPr lang="ru-RU" sz="1300" b="0" dirty="0" smtClean="0"/>
                        <a:t>: </a:t>
                      </a:r>
                      <a:r>
                        <a:rPr lang="en-US" sz="1300" b="0" dirty="0" smtClean="0">
                          <a:hlinkClick r:id="rId4"/>
                        </a:rPr>
                        <a:t>http://logos.ucoz.ru</a:t>
                      </a:r>
                      <a:endParaRPr lang="ru-RU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МБУ "Центр физической культуры, спорта и молодежной политики"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i="1" dirty="0" smtClean="0"/>
                        <a:t>Адрес: </a:t>
                      </a:r>
                      <a:r>
                        <a:rPr lang="ru-RU" sz="1300" dirty="0" smtClean="0"/>
                        <a:t>г. Добрянка, пер. Строителей, д. 6а.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i="1" dirty="0" smtClean="0"/>
                        <a:t>Возраст: </a:t>
                      </a:r>
                      <a:r>
                        <a:rPr lang="ru-RU" sz="1300" dirty="0" smtClean="0"/>
                        <a:t>с 7-18 лет.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i="1" dirty="0" smtClean="0"/>
                        <a:t>Секции: </a:t>
                      </a:r>
                      <a:r>
                        <a:rPr lang="ru-RU" sz="1300" dirty="0" smtClean="0"/>
                        <a:t>легкая атлетика, настольный теннис, бокс, баскетбол, шашки, шахматы, адаптивная физическая культура, спортивные танцы, кикбоксинг, смешанные единоборства, мотокросс, вольная борьба, волейбол.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i="1" dirty="0" smtClean="0"/>
                        <a:t>Сайт: </a:t>
                      </a:r>
                      <a:r>
                        <a:rPr lang="en-US" sz="1300" dirty="0" smtClean="0">
                          <a:hlinkClick r:id="rId5"/>
                        </a:rPr>
                        <a:t>http://dobryanka-city.ru/O_Dobranke/Uchrezhdenija_kultury/Stadion_Dobranka/</a:t>
                      </a:r>
                      <a:endParaRPr lang="ru-RU" sz="1300" dirty="0"/>
                    </a:p>
                  </a:txBody>
                  <a:tcPr/>
                </a:tc>
              </a:tr>
              <a:tr h="118256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МАУ ДО "</a:t>
                      </a:r>
                      <a:r>
                        <a:rPr lang="ru-RU" sz="16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Полазненская</a:t>
                      </a: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СДЮСШОР"</a:t>
                      </a:r>
                    </a:p>
                    <a:p>
                      <a:pPr>
                        <a:spcBef>
                          <a:spcPts val="0"/>
                        </a:spcBef>
                      </a:pPr>
                      <a:r>
                        <a:rPr lang="ru-RU" sz="1300" i="1" dirty="0" smtClean="0"/>
                        <a:t>Адрес</a:t>
                      </a:r>
                      <a:r>
                        <a:rPr lang="ru-RU" sz="1300" dirty="0" smtClean="0"/>
                        <a:t>: п. </a:t>
                      </a:r>
                      <a:r>
                        <a:rPr lang="ru-RU" sz="1300" dirty="0" err="1" smtClean="0"/>
                        <a:t>Полазна</a:t>
                      </a:r>
                      <a:r>
                        <a:rPr lang="ru-RU" sz="1300" dirty="0" smtClean="0"/>
                        <a:t>, ул. </a:t>
                      </a:r>
                      <a:r>
                        <a:rPr lang="ru-RU" sz="1300" dirty="0" err="1" smtClean="0"/>
                        <a:t>Пяткина</a:t>
                      </a:r>
                      <a:r>
                        <a:rPr lang="ru-RU" sz="1300" dirty="0" smtClean="0"/>
                        <a:t>, 32а.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i="1" dirty="0" smtClean="0"/>
                        <a:t>Возраст: </a:t>
                      </a:r>
                      <a:r>
                        <a:rPr lang="ru-RU" sz="1300" dirty="0" smtClean="0"/>
                        <a:t>с 7-18 лет.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i="1" dirty="0" smtClean="0"/>
                        <a:t>Отделения: </a:t>
                      </a:r>
                      <a:r>
                        <a:rPr lang="ru-RU" sz="1300" dirty="0" smtClean="0"/>
                        <a:t>дзюдо, самбо, спортивная борьба.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300" i="1" dirty="0" smtClean="0"/>
                        <a:t>Сайт: </a:t>
                      </a:r>
                      <a:r>
                        <a:rPr lang="en-US" sz="1300" dirty="0" smtClean="0"/>
                        <a:t>http://schoololimpic.ru </a:t>
                      </a:r>
                      <a:endParaRPr lang="ru-RU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1" dirty="0" smtClean="0"/>
                    </a:p>
                    <a:p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МАУ ДО "</a:t>
                      </a:r>
                      <a:r>
                        <a:rPr lang="ru-RU" sz="16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Добрянская</a:t>
                      </a: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ДЮСШ" </a:t>
                      </a:r>
                    </a:p>
                    <a:p>
                      <a:r>
                        <a:rPr lang="ru-RU" sz="1300" i="1" dirty="0" smtClean="0"/>
                        <a:t>Адрес: </a:t>
                      </a:r>
                      <a:r>
                        <a:rPr lang="ru-RU" sz="1300" dirty="0" smtClean="0"/>
                        <a:t>г. Добрянка, ул. Комсомольская, 90.</a:t>
                      </a:r>
                    </a:p>
                    <a:p>
                      <a:r>
                        <a:rPr lang="ru-RU" sz="1300" i="1" dirty="0" smtClean="0"/>
                        <a:t>Возраст: </a:t>
                      </a:r>
                      <a:r>
                        <a:rPr lang="ru-RU" sz="1300" dirty="0" smtClean="0"/>
                        <a:t>с 7-18 лет.</a:t>
                      </a:r>
                    </a:p>
                    <a:p>
                      <a:r>
                        <a:rPr lang="ru-RU" sz="1300" dirty="0" smtClean="0"/>
                        <a:t>Секции: биатлон, лыжные гонки, футбол, волейбол, баскетбол, хоккей, бокс, кикбоксинг.</a:t>
                      </a:r>
                    </a:p>
                    <a:p>
                      <a:r>
                        <a:rPr lang="ru-RU" sz="1300" i="1" dirty="0" smtClean="0"/>
                        <a:t>Сайт: </a:t>
                      </a:r>
                      <a:r>
                        <a:rPr lang="ru-RU" sz="1300" dirty="0" smtClean="0"/>
                        <a:t>https://ддюсш.рф/</a:t>
                      </a:r>
                      <a:endParaRPr lang="ru-RU" sz="13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93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509" y="426028"/>
            <a:ext cx="8447809" cy="629200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Еловский район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Работа по физической культуре и спорту ведется на базе образовательных школ и центра детского творчества.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Льготные категории граждан занимаются бесплатно.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/>
          </a:p>
          <a:p>
            <a:pPr>
              <a:spcBef>
                <a:spcPts val="0"/>
              </a:spcBef>
            </a:pPr>
            <a:r>
              <a:rPr lang="ru-RU" b="1" dirty="0" smtClean="0"/>
              <a:t>ЗАТО Звездный.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/>
              <a:t>МБУ ДО ДЮСШ "Олимп</a:t>
            </a:r>
            <a:r>
              <a:rPr lang="ru-RU" sz="1400" dirty="0" smtClean="0"/>
              <a:t>",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Адрес: п. Звёздный</a:t>
            </a:r>
            <a:r>
              <a:rPr lang="ru-RU" sz="1400" dirty="0"/>
              <a:t>, ул. Ленина, </a:t>
            </a:r>
            <a:r>
              <a:rPr lang="ru-RU" sz="1400" dirty="0" smtClean="0"/>
              <a:t>9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Возраст: </a:t>
            </a:r>
            <a:r>
              <a:rPr lang="ru-RU" sz="1400" dirty="0" smtClean="0"/>
              <a:t>с 7 до 18 лет.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Услуги всех секции бесплатные. Дети занимаются на </a:t>
            </a:r>
            <a:r>
              <a:rPr lang="ru-RU" sz="1400" dirty="0"/>
              <a:t>основании заявления родителей или законных представителей и справки от </a:t>
            </a:r>
            <a:r>
              <a:rPr lang="ru-RU" sz="1400" dirty="0" smtClean="0"/>
              <a:t>педиатра.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400" i="1" dirty="0" smtClean="0"/>
              <a:t>E-mail</a:t>
            </a:r>
            <a:r>
              <a:rPr lang="ru-RU" sz="1400" i="1" dirty="0" smtClean="0"/>
              <a:t>: </a:t>
            </a:r>
            <a:r>
              <a:rPr lang="en-US" sz="1400" dirty="0" smtClean="0">
                <a:hlinkClick r:id="rId2"/>
              </a:rPr>
              <a:t>bassein_2010@mail.ru/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400" dirty="0" smtClean="0"/>
          </a:p>
          <a:p>
            <a:pPr>
              <a:spcBef>
                <a:spcPts val="0"/>
              </a:spcBef>
            </a:pPr>
            <a:r>
              <a:rPr lang="ru-RU" b="1" dirty="0" smtClean="0"/>
              <a:t>Карагайский район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/>
              <a:t>МАООДО "ДЮСШ" 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Адрес</a:t>
            </a:r>
            <a:r>
              <a:rPr lang="ru-RU" sz="1400" dirty="0" smtClean="0"/>
              <a:t>: Карагай</a:t>
            </a:r>
            <a:r>
              <a:rPr lang="ru-RU" sz="1400" dirty="0"/>
              <a:t>, ул. Энергетиков, </a:t>
            </a:r>
            <a:r>
              <a:rPr lang="ru-RU" sz="1400" dirty="0" smtClean="0"/>
              <a:t>д. 51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Возраст: </a:t>
            </a:r>
            <a:r>
              <a:rPr lang="ru-RU" sz="1400" dirty="0" smtClean="0"/>
              <a:t>с 6 до 18 лет.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Зачисляются бесплатно все на </a:t>
            </a:r>
            <a:r>
              <a:rPr lang="ru-RU" sz="1400" dirty="0"/>
              <a:t>общих </a:t>
            </a:r>
            <a:r>
              <a:rPr lang="ru-RU" sz="1400" dirty="0" smtClean="0"/>
              <a:t>основаниях, если </a:t>
            </a:r>
            <a:r>
              <a:rPr lang="ru-RU" sz="1400" dirty="0"/>
              <a:t>нет медицинских </a:t>
            </a:r>
            <a:r>
              <a:rPr lang="ru-RU" sz="1400" dirty="0" smtClean="0"/>
              <a:t>противопоказаний.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Виды </a:t>
            </a:r>
            <a:r>
              <a:rPr lang="ru-RU" sz="1400" i="1" dirty="0"/>
              <a:t>спорта: </a:t>
            </a:r>
            <a:r>
              <a:rPr lang="ru-RU" sz="1400" dirty="0"/>
              <a:t>волейбол, футбол, лыжные гонки, легкая атлетика, </a:t>
            </a:r>
            <a:r>
              <a:rPr lang="ru-RU" sz="1400" dirty="0" err="1"/>
              <a:t>киокусинкай</a:t>
            </a:r>
            <a:r>
              <a:rPr lang="ru-RU" sz="1400" dirty="0"/>
              <a:t>, </a:t>
            </a:r>
            <a:r>
              <a:rPr lang="ru-RU" sz="1400" dirty="0" err="1" smtClean="0"/>
              <a:t>черлидинг</a:t>
            </a:r>
            <a:r>
              <a:rPr lang="ru-RU" sz="1400" dirty="0"/>
              <a:t>. 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Ведется </a:t>
            </a:r>
            <a:r>
              <a:rPr lang="ru-RU" sz="1400" dirty="0"/>
              <a:t>учет статуса </a:t>
            </a:r>
            <a:r>
              <a:rPr lang="ru-RU" sz="1400" dirty="0" smtClean="0"/>
              <a:t>семьи.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/>
          </a:p>
          <a:p>
            <a:pPr>
              <a:spcBef>
                <a:spcPts val="0"/>
              </a:spcBef>
            </a:pPr>
            <a:r>
              <a:rPr lang="ru-RU" sz="1900" b="1" dirty="0" smtClean="0"/>
              <a:t>Кизеловский район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/>
              <a:t>МБОУ ДО ДЮСШ </a:t>
            </a:r>
            <a:endParaRPr lang="ru-RU" sz="1500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Адрес</a:t>
            </a:r>
            <a:r>
              <a:rPr lang="ru-RU" sz="1500" dirty="0" smtClean="0"/>
              <a:t>: г. </a:t>
            </a:r>
            <a:r>
              <a:rPr lang="ru-RU" sz="1500" dirty="0" err="1" smtClean="0"/>
              <a:t>Кизел</a:t>
            </a:r>
            <a:r>
              <a:rPr lang="ru-RU" sz="1500" dirty="0"/>
              <a:t>, ул. Пролетарская</a:t>
            </a:r>
            <a:r>
              <a:rPr lang="ru-RU" sz="1500" dirty="0" smtClean="0"/>
              <a:t>, д.104.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Возраст: </a:t>
            </a:r>
            <a:r>
              <a:rPr lang="ru-RU" sz="1500" dirty="0" smtClean="0"/>
              <a:t>с 7 – 18 лет.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/>
              <a:t>Секции: </a:t>
            </a:r>
            <a:r>
              <a:rPr lang="ru-RU" sz="1500" dirty="0"/>
              <a:t>лыжные гонки, легкая атлетика, бокс, каратэ, гиревой спорт, спортивная аэробика, баскетбол, </a:t>
            </a:r>
            <a:r>
              <a:rPr lang="ru-RU" sz="1500" dirty="0" smtClean="0"/>
              <a:t>волейбол.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 smtClean="0"/>
              <a:t>Услуги предоставляются по заявлению родителей бесплатно.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Сайт: </a:t>
            </a:r>
            <a:r>
              <a:rPr lang="en-US" sz="1500" dirty="0" smtClean="0"/>
              <a:t>dyussh.cpi-kiz.ru</a:t>
            </a:r>
            <a:endParaRPr lang="ru-RU" sz="1500" dirty="0" smtClean="0"/>
          </a:p>
          <a:p>
            <a:pPr marL="0" indent="0">
              <a:spcBef>
                <a:spcPts val="0"/>
              </a:spcBef>
              <a:buNone/>
            </a:pPr>
            <a:endParaRPr lang="ru-RU" sz="1500" dirty="0" smtClean="0"/>
          </a:p>
          <a:p>
            <a:pPr>
              <a:spcBef>
                <a:spcPts val="0"/>
              </a:spcBef>
            </a:pPr>
            <a:r>
              <a:rPr lang="ru-RU" sz="1900" b="1" dirty="0" smtClean="0"/>
              <a:t>Косинский район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/>
              <a:t>МКУС Спортивно-досуговый центр "Лидер" , </a:t>
            </a:r>
            <a:endParaRPr lang="ru-RU" sz="15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Адрес: </a:t>
            </a:r>
            <a:r>
              <a:rPr lang="ru-RU" sz="1500" dirty="0" smtClean="0"/>
              <a:t>с. Коса</a:t>
            </a:r>
            <a:r>
              <a:rPr lang="ru-RU" sz="1500" dirty="0"/>
              <a:t>, </a:t>
            </a:r>
            <a:r>
              <a:rPr lang="ru-RU" sz="1500" dirty="0" smtClean="0"/>
              <a:t>ул. Ленина, д.112А.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Возраст: </a:t>
            </a:r>
            <a:r>
              <a:rPr lang="ru-RU" sz="1500" dirty="0" smtClean="0"/>
              <a:t>с 6 лет.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/>
              <a:t>Секции: </a:t>
            </a:r>
            <a:r>
              <a:rPr lang="ru-RU" sz="1500" dirty="0"/>
              <a:t>мини-футбол</a:t>
            </a:r>
            <a:r>
              <a:rPr lang="ru-RU" sz="1500" dirty="0" smtClean="0"/>
              <a:t>, волейбол</a:t>
            </a:r>
            <a:r>
              <a:rPr lang="ru-RU" sz="1500" dirty="0"/>
              <a:t>, самбо, смешанные </a:t>
            </a:r>
            <a:r>
              <a:rPr lang="ru-RU" sz="1500" dirty="0" smtClean="0"/>
              <a:t>единоборства.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 smtClean="0"/>
              <a:t>Зачисляются все желающие.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/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10793437" y="6069855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59870" y="897156"/>
            <a:ext cx="2654894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http://adminelovo.ru/</a:t>
            </a:r>
            <a:endParaRPr lang="ru-RU" sz="1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855" y="0"/>
            <a:ext cx="790129" cy="12737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85570" y="2271666"/>
            <a:ext cx="3103735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http://zvezdny.permarea.ru/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133492" y="3662920"/>
            <a:ext cx="2714205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http://www.karagai.ru/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110408" y="4864192"/>
            <a:ext cx="2820003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http://www.kizelraion.ru/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97779" y="6490125"/>
            <a:ext cx="3179075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http://www.kosa.permkrai.ru/</a:t>
            </a:r>
            <a:endParaRPr lang="ru-RU" sz="1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305" y="1312758"/>
            <a:ext cx="974706" cy="12025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8"/>
          <a:stretch/>
        </p:blipFill>
        <p:spPr>
          <a:xfrm>
            <a:off x="10856794" y="2655743"/>
            <a:ext cx="814433" cy="12365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926" y="4109893"/>
            <a:ext cx="847956" cy="10312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510" y="5188283"/>
            <a:ext cx="782972" cy="125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1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510" y="561765"/>
            <a:ext cx="9945975" cy="12808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Кочевский район</a:t>
            </a:r>
            <a:br>
              <a:rPr lang="ru-RU" sz="3200" b="1" dirty="0" smtClean="0"/>
            </a:br>
            <a:r>
              <a:rPr lang="ru-RU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Официальный сайт: </a:t>
            </a:r>
            <a:r>
              <a:rPr lang="en-US" sz="1800" i="1" dirty="0">
                <a:solidFill>
                  <a:prstClr val="black">
                    <a:lumMod val="85000"/>
                    <a:lumOff val="15000"/>
                  </a:prstClr>
                </a:solidFill>
              </a:rPr>
              <a:t>http://kochevo.permarea.ru</a:t>
            </a:r>
            <a:r>
              <a:rPr lang="en-US" sz="1800" i="1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/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0418526"/>
              </p:ext>
            </p:extLst>
          </p:nvPr>
        </p:nvGraphicFramePr>
        <p:xfrm>
          <a:off x="1018309" y="1745672"/>
          <a:ext cx="9310256" cy="414168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187820"/>
                <a:gridCol w="1139165"/>
                <a:gridCol w="3260314"/>
                <a:gridCol w="1722957"/>
              </a:tblGrid>
              <a:tr h="160966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МБУ </a:t>
                      </a:r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ДО "Центр дополнительного образования" </a:t>
                      </a:r>
                      <a:endParaRPr lang="ru-RU" sz="1400" b="1" u="none" strike="noStrike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 fontAlgn="t"/>
                      <a:endParaRPr lang="ru-RU" sz="1200" i="1" u="none" strike="noStrike" dirty="0" smtClean="0">
                        <a:effectLst/>
                      </a:endParaRPr>
                    </a:p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u="none" strike="noStrike" dirty="0" smtClean="0">
                          <a:effectLst/>
                        </a:rPr>
                        <a:t>Адрес:</a:t>
                      </a:r>
                      <a:r>
                        <a:rPr lang="ru-RU" sz="1200" u="none" strike="noStrike" dirty="0" smtClean="0">
                          <a:effectLst/>
                        </a:rPr>
                        <a:t> с. Кочево, ул. Первомайская, д. 3</a:t>
                      </a:r>
                    </a:p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u="none" strike="noStrike" dirty="0" smtClean="0">
                          <a:effectLst/>
                        </a:rPr>
                        <a:t>Сайт</a:t>
                      </a:r>
                      <a:r>
                        <a:rPr lang="ru-RU" sz="1200" u="none" strike="noStrike" dirty="0" smtClean="0">
                          <a:effectLst/>
                        </a:rPr>
                        <a:t>: </a:t>
                      </a:r>
                      <a:r>
                        <a:rPr lang="en-US" sz="1200" u="none" strike="noStrike" dirty="0" smtClean="0">
                          <a:effectLst/>
                        </a:rPr>
                        <a:t>http://kochovo-cdod.ucoz.ru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Возраст: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с </a:t>
                      </a:r>
                      <a:r>
                        <a:rPr lang="ru-RU" sz="1200" u="none" strike="noStrike" dirty="0">
                          <a:effectLst/>
                        </a:rPr>
                        <a:t>5 лет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u="none" strike="noStrike" dirty="0" smtClean="0">
                          <a:effectLst/>
                        </a:rPr>
                        <a:t>Основание: 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постановление </a:t>
                      </a:r>
                      <a:r>
                        <a:rPr lang="ru-RU" sz="1200" u="none" strike="noStrike" dirty="0">
                          <a:effectLst/>
                        </a:rPr>
                        <a:t>главы </a:t>
                      </a:r>
                      <a:r>
                        <a:rPr lang="ru-RU" sz="1200" u="none" strike="noStrike" dirty="0" err="1">
                          <a:effectLst/>
                        </a:rPr>
                        <a:t>Кочевского</a:t>
                      </a:r>
                      <a:r>
                        <a:rPr lang="ru-RU" sz="1200" u="none" strike="noStrike" dirty="0">
                          <a:effectLst/>
                        </a:rPr>
                        <a:t> МР от 05.02.2016 "Утверждение муниципального задания МБУ ДО "</a:t>
                      </a:r>
                      <a:r>
                        <a:rPr lang="ru-RU" sz="1200" u="none" strike="noStrike" dirty="0" err="1">
                          <a:effectLst/>
                        </a:rPr>
                        <a:t>ЦДО"на</a:t>
                      </a:r>
                      <a:r>
                        <a:rPr lang="ru-RU" sz="1200" u="none" strike="noStrike" dirty="0">
                          <a:effectLst/>
                        </a:rPr>
                        <a:t> 2016 г. и плановый период 2017-2018 </a:t>
                      </a:r>
                      <a:r>
                        <a:rPr lang="ru-RU" sz="1200" u="none" strike="noStrike" dirty="0" err="1">
                          <a:effectLst/>
                        </a:rPr>
                        <a:t>г.г</a:t>
                      </a:r>
                      <a:r>
                        <a:rPr lang="ru-RU" sz="1200" u="none" strike="noStrike" dirty="0">
                          <a:effectLst/>
                        </a:rPr>
                        <a:t>."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u="none" strike="noStrike" dirty="0">
                          <a:effectLst/>
                        </a:rPr>
                        <a:t>Секции: </a:t>
                      </a:r>
                      <a:endParaRPr lang="ru-RU" sz="1200" i="1" u="none" strike="noStrike" dirty="0" smtClean="0">
                        <a:effectLst/>
                      </a:endParaRP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волейбол</a:t>
                      </a:r>
                      <a:r>
                        <a:rPr lang="ru-RU" sz="1200" u="none" strike="noStrike" dirty="0">
                          <a:effectLst/>
                        </a:rPr>
                        <a:t>, баскетбол, футбол, легкая атлетика, оздоровительная гимнастика, лыжная подготовка, пауэрлифтинг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</a:tr>
              <a:tr h="84341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МБОУ </a:t>
                      </a:r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"</a:t>
                      </a:r>
                      <a:r>
                        <a:rPr lang="ru-RU" sz="1400" b="1" u="none" strike="noStrike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Юксеевская</a:t>
                      </a:r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СОШ" </a:t>
                      </a:r>
                      <a:endParaRPr lang="ru-RU" sz="1400" b="1" u="none" strike="noStrike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 fontAlgn="t"/>
                      <a:r>
                        <a:rPr lang="ru-RU" sz="1200" i="1" u="none" strike="noStrike" dirty="0" smtClean="0">
                          <a:effectLst/>
                        </a:rPr>
                        <a:t>Адрес:</a:t>
                      </a:r>
                      <a:r>
                        <a:rPr lang="ru-RU" sz="1200" u="none" strike="noStrike" dirty="0" smtClean="0">
                          <a:effectLst/>
                        </a:rPr>
                        <a:t> с. Юксеево</a:t>
                      </a:r>
                      <a:r>
                        <a:rPr lang="ru-RU" sz="1200" u="none" strike="noStrike" dirty="0">
                          <a:effectLst/>
                        </a:rPr>
                        <a:t>, ул</a:t>
                      </a:r>
                      <a:r>
                        <a:rPr lang="ru-RU" sz="1200" u="none" strike="noStrike" dirty="0" smtClean="0">
                          <a:effectLst/>
                        </a:rPr>
                        <a:t>. Школьная, д. 3</a:t>
                      </a:r>
                    </a:p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u="none" strike="noStrike" dirty="0" smtClean="0">
                          <a:effectLst/>
                        </a:rPr>
                        <a:t>Сайт: </a:t>
                      </a:r>
                      <a:r>
                        <a:rPr lang="en-US" sz="1200" u="none" strike="noStrike" dirty="0" smtClean="0">
                          <a:effectLst/>
                        </a:rPr>
                        <a:t>http://shkolayukseevo.ucoz.ru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Возраст: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с </a:t>
                      </a:r>
                      <a:r>
                        <a:rPr lang="ru-RU" sz="1200" u="none" strike="noStrike" dirty="0">
                          <a:effectLst/>
                        </a:rPr>
                        <a:t>7 </a:t>
                      </a:r>
                      <a:r>
                        <a:rPr lang="ru-RU" sz="1200" u="none" strike="noStrike" dirty="0" smtClean="0">
                          <a:effectLst/>
                        </a:rPr>
                        <a:t>лет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Основание: </a:t>
                      </a:r>
                    </a:p>
                    <a:p>
                      <a:pPr algn="l" fontAlgn="t"/>
                      <a:r>
                        <a:rPr lang="ru-RU" sz="1200" u="none" strike="noStrike" dirty="0" smtClean="0">
                          <a:effectLst/>
                        </a:rPr>
                        <a:t>приказ</a:t>
                      </a:r>
                      <a:r>
                        <a:rPr lang="ru-RU" sz="1200" u="none" strike="noStrike" dirty="0">
                          <a:effectLst/>
                        </a:rPr>
                        <a:t>, устав директора </a:t>
                      </a:r>
                      <a:r>
                        <a:rPr lang="ru-RU" sz="1200" u="none" strike="noStrike" dirty="0" smtClean="0">
                          <a:effectLst/>
                        </a:rPr>
                        <a:t>школы</a:t>
                      </a:r>
                      <a:endParaRPr lang="ru-RU" sz="1200" u="none" strike="noStrike" dirty="0">
                        <a:effectLst/>
                      </a:endParaRPr>
                    </a:p>
                  </a:txBody>
                  <a:tcPr marL="6740" marR="6740" marT="67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u="none" strike="noStrike" dirty="0">
                          <a:effectLst/>
                        </a:rPr>
                        <a:t>Секции</a:t>
                      </a:r>
                      <a:r>
                        <a:rPr lang="ru-RU" sz="1200" i="1" u="none" strike="noStrike" dirty="0" smtClean="0">
                          <a:effectLst/>
                        </a:rPr>
                        <a:t>: </a:t>
                      </a:r>
                      <a:r>
                        <a:rPr lang="ru-RU" sz="1200" u="none" strike="noStrike" dirty="0" smtClean="0">
                          <a:effectLst/>
                        </a:rPr>
                        <a:t>легкая </a:t>
                      </a:r>
                      <a:r>
                        <a:rPr lang="ru-RU" sz="1200" u="none" strike="noStrike" dirty="0">
                          <a:effectLst/>
                        </a:rPr>
                        <a:t>атлетика, лыжная подготовка, ОФП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</a:tr>
              <a:tr h="91986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МБОУ </a:t>
                      </a:r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"Б-</a:t>
                      </a:r>
                      <a:r>
                        <a:rPr lang="ru-RU" sz="1400" b="1" u="none" strike="noStrike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Кочинская</a:t>
                      </a:r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СОШ" </a:t>
                      </a:r>
                      <a:endParaRPr lang="ru-RU" sz="1400" b="1" u="none" strike="noStrike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 fontAlgn="t"/>
                      <a:r>
                        <a:rPr lang="ru-RU" sz="1200" i="1" u="none" strike="noStrike" dirty="0" smtClean="0">
                          <a:effectLst/>
                        </a:rPr>
                        <a:t>Адрес:</a:t>
                      </a:r>
                      <a:r>
                        <a:rPr lang="ru-RU" sz="1200" u="none" strike="noStrike" dirty="0" smtClean="0">
                          <a:effectLst/>
                        </a:rPr>
                        <a:t> с. Б-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Коча</a:t>
                      </a:r>
                      <a:r>
                        <a:rPr lang="ru-RU" sz="1200" u="none" strike="noStrike" dirty="0">
                          <a:effectLst/>
                        </a:rPr>
                        <a:t>, ул</a:t>
                      </a:r>
                      <a:r>
                        <a:rPr lang="ru-RU" sz="1200" u="none" strike="noStrike" dirty="0" smtClean="0">
                          <a:effectLst/>
                        </a:rPr>
                        <a:t>. Центральная, д. 18</a:t>
                      </a:r>
                    </a:p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u="none" strike="noStrike" dirty="0" smtClean="0">
                          <a:effectLst/>
                        </a:rPr>
                        <a:t>Сайт: </a:t>
                      </a:r>
                      <a:r>
                        <a:rPr lang="en-US" sz="1200" u="none" strike="noStrike" dirty="0" smtClean="0">
                          <a:effectLst/>
                        </a:rPr>
                        <a:t>http://kocha-shkola.ucoz.ru/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 v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 v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i="1" u="none" strike="noStrike" dirty="0">
                          <a:effectLst/>
                        </a:rPr>
                        <a:t>Секции: </a:t>
                      </a:r>
                      <a:r>
                        <a:rPr lang="ru-RU" sz="1200" u="none" strike="noStrike" dirty="0">
                          <a:effectLst/>
                        </a:rPr>
                        <a:t>спортивные игры, волейбол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</a:tr>
              <a:tr h="68989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МБОУ </a:t>
                      </a:r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"</a:t>
                      </a:r>
                      <a:r>
                        <a:rPr lang="ru-RU" sz="1400" b="1" u="none" strike="noStrike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Кочевская</a:t>
                      </a:r>
                      <a:r>
                        <a:rPr lang="ru-RU" sz="14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СОШ</a:t>
                      </a:r>
                      <a:r>
                        <a:rPr lang="en-US" sz="1400" b="1" u="none" strike="noStrike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”</a:t>
                      </a:r>
                      <a:endParaRPr lang="ru-RU" sz="1400" b="1" u="none" strike="noStrike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 fontAlgn="t"/>
                      <a:r>
                        <a:rPr lang="ru-RU" sz="1200" i="1" u="none" strike="noStrike" dirty="0" smtClean="0">
                          <a:effectLst/>
                        </a:rPr>
                        <a:t>Адрес: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с.Кочево</a:t>
                      </a:r>
                      <a:r>
                        <a:rPr lang="ru-RU" sz="1200" u="none" strike="noStrike" dirty="0">
                          <a:effectLst/>
                        </a:rPr>
                        <a:t>, ул</a:t>
                      </a:r>
                      <a:r>
                        <a:rPr lang="ru-RU" sz="1200" u="none" strike="noStrike" dirty="0" smtClean="0">
                          <a:effectLst/>
                        </a:rPr>
                        <a:t>.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А.Хомяковой</a:t>
                      </a:r>
                      <a:r>
                        <a:rPr lang="ru-RU" sz="1200" u="none" strike="noStrike" dirty="0" smtClean="0">
                          <a:effectLst/>
                        </a:rPr>
                        <a:t>, д. 3</a:t>
                      </a:r>
                    </a:p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u="none" strike="noStrike" dirty="0" smtClean="0">
                          <a:effectLst/>
                        </a:rPr>
                        <a:t>Сайт: </a:t>
                      </a:r>
                      <a:r>
                        <a:rPr lang="en-US" sz="1200" u="none" strike="noStrike" dirty="0" smtClean="0">
                          <a:effectLst/>
                        </a:rPr>
                        <a:t>http://kochovo-shkola.ucoz.ru/</a:t>
                      </a:r>
                      <a:endParaRPr 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 v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 vMerge="1"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>
                          <a:effectLst/>
                        </a:rPr>
                        <a:t>Секции: </a:t>
                      </a:r>
                      <a:r>
                        <a:rPr lang="ru-RU" sz="1200" u="none" strike="noStrike" dirty="0">
                          <a:effectLst/>
                        </a:rPr>
                        <a:t>подвижные игры, баскетбол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40" marR="6740" marT="6740" marB="0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6" t="6066" r="13280"/>
          <a:stretch/>
        </p:blipFill>
        <p:spPr>
          <a:xfrm>
            <a:off x="10453253" y="166255"/>
            <a:ext cx="1236519" cy="1448216"/>
          </a:xfrm>
          <a:prstGeom prst="rect">
            <a:avLst/>
          </a:prstGeom>
        </p:spPr>
      </p:pic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793437" y="6069855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82729" y="6069855"/>
            <a:ext cx="440697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t"/>
            <a:r>
              <a:rPr lang="ru-RU" dirty="0" smtClean="0"/>
              <a:t>Услуги предоставляются бесплатно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52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1680" y="1189438"/>
            <a:ext cx="9831531" cy="6328064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Красновишерский</a:t>
            </a:r>
            <a:r>
              <a:rPr lang="ru-RU" b="1" dirty="0" smtClean="0"/>
              <a:t> район</a:t>
            </a:r>
          </a:p>
          <a:p>
            <a:pPr marL="0" indent="0">
              <a:buNone/>
            </a:pPr>
            <a:r>
              <a:rPr lang="ru-RU" sz="1400" i="1" dirty="0" smtClean="0"/>
              <a:t>Структурное подразделение ДЮСШ  МАОУ </a:t>
            </a:r>
            <a:r>
              <a:rPr lang="ru-RU" sz="1400" i="1" dirty="0"/>
              <a:t>ДО </a:t>
            </a:r>
            <a:r>
              <a:rPr lang="en-US" sz="1400" i="1" dirty="0" smtClean="0"/>
              <a:t/>
            </a:r>
            <a:br>
              <a:rPr lang="en-US" sz="1400" i="1" dirty="0" smtClean="0"/>
            </a:br>
            <a:r>
              <a:rPr lang="ru-RU" sz="1400" i="1" dirty="0" smtClean="0"/>
              <a:t>"</a:t>
            </a:r>
            <a:r>
              <a:rPr lang="ru-RU" sz="1400" i="1" dirty="0"/>
              <a:t>Центр </a:t>
            </a:r>
            <a:r>
              <a:rPr lang="ru-RU" sz="1400" i="1" dirty="0" smtClean="0"/>
              <a:t>дополнительного</a:t>
            </a:r>
            <a:r>
              <a:rPr lang="en-US" sz="1400" i="1" dirty="0" smtClean="0"/>
              <a:t> </a:t>
            </a:r>
            <a:r>
              <a:rPr lang="ru-RU" sz="1400" i="1" dirty="0" smtClean="0"/>
              <a:t>образования </a:t>
            </a:r>
            <a:r>
              <a:rPr lang="ru-RU" sz="1400" i="1" dirty="0"/>
              <a:t>им. Б.Б</a:t>
            </a:r>
            <a:r>
              <a:rPr lang="ru-RU" sz="1400" i="1" dirty="0" smtClean="0"/>
              <a:t>. Протасова</a:t>
            </a:r>
            <a:r>
              <a:rPr lang="ru-RU" sz="1400" i="1" dirty="0"/>
              <a:t>" </a:t>
            </a:r>
            <a:endParaRPr lang="ru-RU" sz="1400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Адрес: </a:t>
            </a:r>
            <a:r>
              <a:rPr lang="ru-RU" sz="1400" dirty="0"/>
              <a:t>г. Красновишерск, ул</a:t>
            </a:r>
            <a:r>
              <a:rPr lang="ru-RU" sz="1400" dirty="0" smtClean="0"/>
              <a:t>. Куйбышева, д.11.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/>
              <a:t>Сайт: </a:t>
            </a:r>
            <a:r>
              <a:rPr lang="en-US" sz="1400" dirty="0"/>
              <a:t>http://cdo-vishera.ru/ 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14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Возраст: </a:t>
            </a:r>
            <a:r>
              <a:rPr lang="ru-RU" sz="1400" dirty="0" smtClean="0"/>
              <a:t>с 7 лет.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Секции</a:t>
            </a:r>
            <a:r>
              <a:rPr lang="ru-RU" sz="1400" dirty="0" smtClean="0"/>
              <a:t>: </a:t>
            </a:r>
            <a:r>
              <a:rPr lang="ru-RU" sz="1400" dirty="0"/>
              <a:t>лыжные гонки, баскетбол, плавание, хоккей с шайбой </a:t>
            </a:r>
            <a:r>
              <a:rPr lang="ru-RU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В </a:t>
            </a:r>
            <a:r>
              <a:rPr lang="ru-RU" sz="1400" dirty="0"/>
              <a:t>рамках муниципального задания образовательный </a:t>
            </a:r>
            <a:r>
              <a:rPr lang="ru-RU" sz="1400" dirty="0" smtClean="0"/>
              <a:t>процесс </a:t>
            </a:r>
            <a:br>
              <a:rPr lang="ru-RU" sz="1400" dirty="0" smtClean="0"/>
            </a:br>
            <a:r>
              <a:rPr lang="ru-RU" sz="1400" dirty="0" smtClean="0"/>
              <a:t>осуществляется бесплатно </a:t>
            </a:r>
            <a:r>
              <a:rPr lang="ru-RU" sz="1400" dirty="0"/>
              <a:t>для всех категорий </a:t>
            </a:r>
            <a:r>
              <a:rPr lang="ru-RU" sz="1400" dirty="0" smtClean="0"/>
              <a:t>детей.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/>
          </a:p>
          <a:p>
            <a:pPr>
              <a:spcBef>
                <a:spcPts val="0"/>
              </a:spcBef>
            </a:pPr>
            <a:r>
              <a:rPr lang="ru-RU" b="1" dirty="0" err="1" smtClean="0"/>
              <a:t>Кудымкарский</a:t>
            </a:r>
            <a:r>
              <a:rPr lang="ru-RU" b="1" dirty="0" smtClean="0"/>
              <a:t> район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МАУ </a:t>
            </a:r>
            <a:r>
              <a:rPr lang="ru-RU" sz="1400" i="1" dirty="0"/>
              <a:t>"</a:t>
            </a:r>
            <a:r>
              <a:rPr lang="ru-RU" sz="1400" i="1" dirty="0" smtClean="0"/>
              <a:t>Детско-юношеская </a:t>
            </a:r>
            <a:r>
              <a:rPr lang="ru-RU" sz="1400" i="1" dirty="0"/>
              <a:t>спортивная </a:t>
            </a:r>
            <a:r>
              <a:rPr lang="ru-RU" sz="1400" i="1" dirty="0" smtClean="0"/>
              <a:t>школа</a:t>
            </a:r>
            <a:r>
              <a:rPr lang="en-US" sz="1400" i="1" dirty="0" smtClean="0"/>
              <a:t>”</a:t>
            </a:r>
            <a:r>
              <a:rPr lang="ru-RU" sz="1400" i="1" dirty="0" smtClean="0"/>
              <a:t> </a:t>
            </a:r>
            <a:endParaRPr lang="en-US" sz="1400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Адрес: </a:t>
            </a:r>
            <a:r>
              <a:rPr lang="ru-RU" sz="1400" i="1" dirty="0" err="1" smtClean="0">
                <a:solidFill>
                  <a:schemeClr val="tx1"/>
                </a:solidFill>
              </a:rPr>
              <a:t>Кудымкарский</a:t>
            </a:r>
            <a:r>
              <a:rPr lang="ru-RU" sz="1400" i="1" dirty="0" smtClean="0">
                <a:solidFill>
                  <a:schemeClr val="tx1"/>
                </a:solidFill>
              </a:rPr>
              <a:t> район, с. Верх-</a:t>
            </a:r>
            <a:r>
              <a:rPr lang="ru-RU" sz="1400" i="1" dirty="0" err="1" smtClean="0">
                <a:solidFill>
                  <a:schemeClr val="tx1"/>
                </a:solidFill>
              </a:rPr>
              <a:t>Иньва</a:t>
            </a:r>
            <a:r>
              <a:rPr lang="ru-RU" sz="1400" i="1" dirty="0" smtClean="0">
                <a:solidFill>
                  <a:schemeClr val="tx1"/>
                </a:solidFill>
              </a:rPr>
              <a:t>, ул. </a:t>
            </a:r>
            <a:r>
              <a:rPr lang="ru-RU" sz="1400" i="1" dirty="0" err="1" smtClean="0">
                <a:solidFill>
                  <a:schemeClr val="tx1"/>
                </a:solidFill>
              </a:rPr>
              <a:t>Старцева</a:t>
            </a:r>
            <a:r>
              <a:rPr lang="ru-RU" sz="1400" i="1" dirty="0" smtClean="0">
                <a:solidFill>
                  <a:schemeClr val="tx1"/>
                </a:solidFill>
              </a:rPr>
              <a:t>, д.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Телефон/факс</a:t>
            </a:r>
            <a:r>
              <a:rPr lang="ru-RU" sz="1400" i="1" dirty="0"/>
              <a:t>: </a:t>
            </a:r>
            <a:r>
              <a:rPr lang="ru-RU" sz="1400" dirty="0"/>
              <a:t>8(34260) </a:t>
            </a:r>
            <a:r>
              <a:rPr lang="ru-RU" sz="1400" dirty="0" smtClean="0"/>
              <a:t>3-33-57</a:t>
            </a:r>
            <a:endParaRPr lang="ru-RU" sz="14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>
                <a:solidFill>
                  <a:srgbClr val="FF0000"/>
                </a:solidFill>
              </a:rPr>
              <a:t>E-</a:t>
            </a:r>
            <a:r>
              <a:rPr lang="ru-RU" sz="1400" i="1" dirty="0" err="1">
                <a:solidFill>
                  <a:srgbClr val="FF0000"/>
                </a:solidFill>
              </a:rPr>
              <a:t>mail</a:t>
            </a:r>
            <a:r>
              <a:rPr lang="ru-RU" sz="1400" dirty="0">
                <a:solidFill>
                  <a:srgbClr val="FF0000"/>
                </a:solidFill>
              </a:rPr>
              <a:t>: </a:t>
            </a:r>
            <a:r>
              <a:rPr lang="en-US" sz="1400" dirty="0" smtClean="0">
                <a:solidFill>
                  <a:srgbClr val="FF0000"/>
                </a:solidFill>
                <a:hlinkClick r:id="rId2"/>
              </a:rPr>
              <a:t>sport-schkola-kudraion@yandex.ru</a:t>
            </a:r>
            <a:r>
              <a:rPr lang="en-US" sz="1400" i="1" dirty="0" smtClean="0">
                <a:solidFill>
                  <a:srgbClr val="FF0000"/>
                </a:solidFill>
              </a:rPr>
              <a:t> </a:t>
            </a:r>
            <a:endParaRPr lang="ru-RU" sz="1400" i="1" dirty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/>
              <a:t>Группа </a:t>
            </a:r>
            <a:r>
              <a:rPr lang="ru-RU" sz="1400" i="1" dirty="0" err="1"/>
              <a:t>Вконтакте</a:t>
            </a:r>
            <a:r>
              <a:rPr lang="ru-RU" sz="1400" i="1" dirty="0"/>
              <a:t>: </a:t>
            </a:r>
            <a:r>
              <a:rPr lang="en-US" sz="1400" dirty="0">
                <a:hlinkClick r:id="rId3"/>
              </a:rPr>
              <a:t>https://vk.com/club58622323</a:t>
            </a:r>
            <a:r>
              <a:rPr lang="ru-RU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Возраст: </a:t>
            </a:r>
            <a:r>
              <a:rPr lang="ru-RU" sz="1400" dirty="0" smtClean="0"/>
              <a:t>с 7 лет.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/>
              <a:t>Услуги по физической культуре и спорту для всех категорий граждан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предоставляются бесплатно </a:t>
            </a:r>
            <a:r>
              <a:rPr lang="ru-RU" sz="1400" dirty="0"/>
              <a:t>на основании заявления от </a:t>
            </a:r>
            <a:r>
              <a:rPr lang="ru-RU" sz="1400" dirty="0" smtClean="0"/>
              <a:t>родителей</a:t>
            </a:r>
            <a:br>
              <a:rPr lang="ru-RU" sz="1400" dirty="0" smtClean="0"/>
            </a:br>
            <a:r>
              <a:rPr lang="ru-RU" sz="1400" dirty="0" smtClean="0"/>
              <a:t>и </a:t>
            </a:r>
            <a:r>
              <a:rPr lang="ru-RU" sz="1400" dirty="0"/>
              <a:t>приказа директора школы </a:t>
            </a:r>
            <a:r>
              <a:rPr lang="ru-RU" sz="14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i="1" dirty="0" smtClean="0"/>
          </a:p>
        </p:txBody>
      </p:sp>
      <p:sp>
        <p:nvSpPr>
          <p:cNvPr id="4" name="Стрелка влево 3">
            <a:hlinkClick r:id="rId4" action="ppaction://hlinksldjump"/>
          </p:cNvPr>
          <p:cNvSpPr/>
          <p:nvPr/>
        </p:nvSpPr>
        <p:spPr>
          <a:xfrm>
            <a:off x="10596010" y="6208354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28334" y="3089797"/>
            <a:ext cx="3474028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http://krasnovishersk.permarea.ru</a:t>
            </a:r>
            <a:endParaRPr lang="ru-RU" sz="1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3" t="1892" r="12566" b="4465"/>
          <a:stretch/>
        </p:blipFill>
        <p:spPr>
          <a:xfrm>
            <a:off x="9564312" y="1391051"/>
            <a:ext cx="978794" cy="14907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4" b="2904"/>
          <a:stretch/>
        </p:blipFill>
        <p:spPr>
          <a:xfrm>
            <a:off x="9442599" y="4353470"/>
            <a:ext cx="1146446" cy="155863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481625" y="5965589"/>
            <a:ext cx="2364750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http://kudraion.ru/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99456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734" y="1120975"/>
            <a:ext cx="8063346" cy="557077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1900" b="1" dirty="0" err="1">
                <a:solidFill>
                  <a:schemeClr val="accent4">
                    <a:lumMod val="50000"/>
                  </a:schemeClr>
                </a:solidFill>
              </a:rPr>
              <a:t>Куединский</a:t>
            </a:r>
            <a:r>
              <a:rPr lang="ru-RU" sz="19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1900" b="1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ru-RU" sz="1900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МБУ </a:t>
            </a:r>
            <a:r>
              <a:rPr lang="ru-RU" sz="1500" i="1" dirty="0"/>
              <a:t>ДОД "</a:t>
            </a:r>
            <a:r>
              <a:rPr lang="ru-RU" sz="1500" i="1" dirty="0" err="1"/>
              <a:t>Куединская</a:t>
            </a:r>
            <a:r>
              <a:rPr lang="ru-RU" sz="1500" i="1" dirty="0"/>
              <a:t> ДЮСШ</a:t>
            </a:r>
            <a:r>
              <a:rPr lang="en-US" sz="1500" i="1" dirty="0" smtClean="0"/>
              <a:t>”</a:t>
            </a:r>
            <a:endParaRPr lang="ru-RU" sz="1500" i="1" dirty="0"/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Адрес: </a:t>
            </a:r>
            <a:r>
              <a:rPr lang="ru-RU" sz="1500" dirty="0"/>
              <a:t>п</a:t>
            </a:r>
            <a:r>
              <a:rPr lang="ru-RU" sz="1500" dirty="0" smtClean="0"/>
              <a:t>. Куеда</a:t>
            </a:r>
            <a:r>
              <a:rPr lang="ru-RU" sz="1500" dirty="0"/>
              <a:t>, ул</a:t>
            </a:r>
            <a:r>
              <a:rPr lang="ru-RU" sz="1500" dirty="0" smtClean="0"/>
              <a:t>. Луговая</a:t>
            </a:r>
            <a:r>
              <a:rPr lang="ru-RU" sz="1500" dirty="0"/>
              <a:t>, д. 4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/>
              <a:t>Сайт: </a:t>
            </a:r>
            <a:r>
              <a:rPr lang="en-US" sz="1500" dirty="0">
                <a:hlinkClick r:id="rId2"/>
              </a:rPr>
              <a:t>http://</a:t>
            </a:r>
            <a:r>
              <a:rPr lang="en-US" sz="1500" dirty="0" smtClean="0">
                <a:hlinkClick r:id="rId2"/>
              </a:rPr>
              <a:t>59209s045.edusite.ru/p1aa1.html</a:t>
            </a:r>
            <a:endParaRPr lang="ru-RU" sz="1500" dirty="0" smtClean="0"/>
          </a:p>
          <a:p>
            <a:pPr marL="0" indent="0">
              <a:spcBef>
                <a:spcPts val="0"/>
              </a:spcBef>
              <a:buNone/>
            </a:pPr>
            <a:endParaRPr lang="ru-RU" sz="1500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Категории</a:t>
            </a:r>
            <a:r>
              <a:rPr lang="ru-RU" sz="1500" i="1" dirty="0"/>
              <a:t>: </a:t>
            </a:r>
            <a:r>
              <a:rPr lang="ru-RU" sz="1500" dirty="0"/>
              <a:t>дети до 18 лет, взрослые от 19 лет.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/>
              <a:t>Все услуги предоставляются бесплатно на общих основаниях.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>
              <a:spcBef>
                <a:spcPts val="0"/>
              </a:spcBef>
            </a:pPr>
            <a:r>
              <a:rPr lang="ru-RU" sz="1900" b="1" dirty="0" err="1" smtClean="0">
                <a:solidFill>
                  <a:schemeClr val="accent4">
                    <a:lumMod val="50000"/>
                  </a:schemeClr>
                </a:solidFill>
              </a:rPr>
              <a:t>Ординский</a:t>
            </a:r>
            <a:r>
              <a:rPr lang="ru-RU" sz="1900" b="1" dirty="0" smtClean="0">
                <a:solidFill>
                  <a:schemeClr val="accent4">
                    <a:lumMod val="50000"/>
                  </a:schemeClr>
                </a:solidFill>
              </a:rPr>
              <a:t> район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Муниципальное бюджетное учреждение </a:t>
            </a:r>
            <a:br>
              <a:rPr lang="ru-RU" sz="1500" i="1" dirty="0" smtClean="0"/>
            </a:br>
            <a:r>
              <a:rPr lang="ru-RU" sz="1500" i="1" dirty="0" smtClean="0"/>
              <a:t>физкультурно-спортивный комплекс </a:t>
            </a:r>
            <a:r>
              <a:rPr lang="en-US" sz="1500" i="1" dirty="0" smtClean="0"/>
              <a:t>“</a:t>
            </a:r>
            <a:r>
              <a:rPr lang="ru-RU" sz="1500" i="1" dirty="0" smtClean="0"/>
              <a:t>Золотая Орда</a:t>
            </a:r>
            <a:r>
              <a:rPr lang="en-US" sz="1500" i="1" dirty="0" smtClean="0"/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Адрес</a:t>
            </a:r>
            <a:r>
              <a:rPr lang="ru-RU" sz="1500" i="1" dirty="0"/>
              <a:t>: </a:t>
            </a:r>
            <a:r>
              <a:rPr lang="ru-RU" sz="1500" dirty="0"/>
              <a:t>с. Орда, ул. Трактовая, 2б</a:t>
            </a:r>
            <a:r>
              <a:rPr lang="ru-RU" sz="15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1500" i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500" i="1" dirty="0" smtClean="0"/>
              <a:t>Возраст</a:t>
            </a:r>
            <a:r>
              <a:rPr lang="ru-RU" sz="1500" i="1" dirty="0"/>
              <a:t>: </a:t>
            </a:r>
            <a:r>
              <a:rPr lang="ru-RU" sz="1500" dirty="0"/>
              <a:t>без ограничений.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/>
              <a:t>Услуги тренажерного зала, фитнеса, по волейболу, настольному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теннису</a:t>
            </a:r>
            <a:r>
              <a:rPr lang="ru-RU" sz="1500" dirty="0"/>
              <a:t>, лыжным гонкам для родителей в рамках муниципального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образования </a:t>
            </a:r>
            <a:r>
              <a:rPr lang="ru-RU" sz="1500" dirty="0"/>
              <a:t>на основании справки из территориального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управления </a:t>
            </a:r>
            <a:r>
              <a:rPr lang="ru-RU" sz="1500" dirty="0"/>
              <a:t>предоставляются бесплатно.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500" dirty="0"/>
              <a:t>Для детей</a:t>
            </a:r>
            <a:r>
              <a:rPr lang="ru-RU" sz="1500" i="1" dirty="0"/>
              <a:t> секции: </a:t>
            </a:r>
            <a:r>
              <a:rPr lang="ru-RU" sz="1500" dirty="0"/>
              <a:t>волейбол, футбол, лыжные гонки, бокс, дзюдо,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настольный </a:t>
            </a:r>
            <a:r>
              <a:rPr lang="ru-RU" sz="1500" dirty="0"/>
              <a:t>теннис, фитнес, тренажерный зал, легкая атлетика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предоставляются </a:t>
            </a:r>
            <a:r>
              <a:rPr lang="ru-RU" sz="1500" dirty="0"/>
              <a:t>бесплатно.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161080" y="5546912"/>
            <a:ext cx="2864887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http://orda.permarea.ru/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050473" y="2708997"/>
            <a:ext cx="2975495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http://www.admkueda.ru/</a:t>
            </a:r>
            <a:endParaRPr lang="ru-RU" sz="1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350" y="1058503"/>
            <a:ext cx="1409739" cy="1588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456" y="3828957"/>
            <a:ext cx="959390" cy="1545936"/>
          </a:xfrm>
          <a:prstGeom prst="rect">
            <a:avLst/>
          </a:prstGeom>
        </p:spPr>
      </p:pic>
      <p:sp>
        <p:nvSpPr>
          <p:cNvPr id="9" name="Стрелка влево 8">
            <a:hlinkClick r:id="rId5" action="ppaction://hlinksldjump"/>
          </p:cNvPr>
          <p:cNvSpPr/>
          <p:nvPr/>
        </p:nvSpPr>
        <p:spPr>
          <a:xfrm>
            <a:off x="10593524" y="6173001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91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697792" y="1831224"/>
            <a:ext cx="242357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http://nytva.permarea.ru/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27158" y="3755352"/>
            <a:ext cx="256484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http://oktyabrskiy.permarea.ru/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69542" y="5910312"/>
            <a:ext cx="2422458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http://osa-perm.ru/</a:t>
            </a:r>
            <a:endParaRPr 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268" y="459609"/>
            <a:ext cx="862397" cy="14468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20" y="2292889"/>
            <a:ext cx="1184493" cy="1693081"/>
          </a:xfrm>
          <a:prstGeom prst="rect">
            <a:avLst/>
          </a:prstGeom>
        </p:spPr>
      </p:pic>
      <p:sp>
        <p:nvSpPr>
          <p:cNvPr id="12" name="Стрелка влево 11">
            <a:hlinkClick r:id="rId4" action="ppaction://hlinksldjump"/>
          </p:cNvPr>
          <p:cNvSpPr/>
          <p:nvPr/>
        </p:nvSpPr>
        <p:spPr>
          <a:xfrm>
            <a:off x="10540220" y="6187311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967386"/>
              </p:ext>
            </p:extLst>
          </p:nvPr>
        </p:nvGraphicFramePr>
        <p:xfrm>
          <a:off x="797996" y="402582"/>
          <a:ext cx="8742071" cy="6338347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8742071"/>
              </a:tblGrid>
              <a:tr h="2433492"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Нытвенский</a:t>
                      </a:r>
                      <a:r>
                        <a:rPr lang="ru-RU" sz="16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район</a:t>
                      </a:r>
                    </a:p>
                    <a:p>
                      <a:pPr>
                        <a:spcBef>
                          <a:spcPts val="0"/>
                        </a:spcBef>
                        <a:buFont typeface="Courier New" panose="02070309020205020404" pitchFamily="49" charset="0"/>
                        <a:buNone/>
                      </a:pPr>
                      <a:r>
                        <a:rPr lang="ru-RU" sz="1400" b="0" dirty="0" smtClean="0"/>
                        <a:t>МБОУ ДО "ДЮСШ"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b="0" i="1" dirty="0" smtClean="0"/>
                        <a:t>Адрес</a:t>
                      </a:r>
                      <a:r>
                        <a:rPr lang="ru-RU" sz="1200" b="0" dirty="0" smtClean="0"/>
                        <a:t>: г. Нытва, ул. Оборина, д. </a:t>
                      </a:r>
                      <a:r>
                        <a:rPr lang="en-US" sz="1200" b="0" dirty="0" smtClean="0"/>
                        <a:t>1</a:t>
                      </a:r>
                      <a:r>
                        <a:rPr lang="ru-RU" sz="1200" b="0" dirty="0" smtClean="0"/>
                        <a:t>а.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b="0" i="1" dirty="0" smtClean="0"/>
                        <a:t>Сайт: </a:t>
                      </a:r>
                      <a:r>
                        <a:rPr lang="en-US" sz="1200" b="0" dirty="0" smtClean="0"/>
                        <a:t>http://nytva-dussh.permarea.ru/ </a:t>
                      </a:r>
                      <a:endParaRPr lang="ru-RU" sz="1200" b="0" dirty="0" smtClean="0"/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b="0" i="1" dirty="0" smtClean="0"/>
                        <a:t>Возраст</a:t>
                      </a:r>
                      <a:r>
                        <a:rPr lang="ru-RU" sz="1200" b="0" dirty="0" smtClean="0"/>
                        <a:t>: с 9 лет до 21 года.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b="0" dirty="0" smtClean="0"/>
                        <a:t>Зачисляются все желающие. Образовательные услуги предоставляются бесплатно.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ru-RU" sz="1200" b="0" dirty="0" smtClean="0"/>
                    </a:p>
                    <a:p>
                      <a:pPr>
                        <a:spcBef>
                          <a:spcPts val="0"/>
                        </a:spcBef>
                        <a:buFont typeface="Courier New" panose="02070309020205020404" pitchFamily="49" charset="0"/>
                        <a:buNone/>
                      </a:pPr>
                      <a:r>
                        <a:rPr lang="ru-RU" sz="1400" b="0" dirty="0" smtClean="0"/>
                        <a:t> МБУ “Центр физической культуры и спорта и работы с детьми и молодежью”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b="0" i="1" dirty="0" smtClean="0"/>
                        <a:t>Адрес: </a:t>
                      </a:r>
                      <a:r>
                        <a:rPr lang="ru-RU" sz="1200" b="0" dirty="0" smtClean="0"/>
                        <a:t>г. Нытва, пр. Металлургов, д. 3.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b="0" i="1" dirty="0" smtClean="0"/>
                        <a:t>Группа </a:t>
                      </a:r>
                      <a:r>
                        <a:rPr lang="ru-RU" sz="1200" b="0" i="1" dirty="0" err="1" smtClean="0"/>
                        <a:t>ВКонтакте</a:t>
                      </a:r>
                      <a:r>
                        <a:rPr lang="ru-RU" sz="1200" b="0" i="1" dirty="0" smtClean="0"/>
                        <a:t>: </a:t>
                      </a:r>
                      <a:r>
                        <a:rPr lang="en-US" sz="1200" b="0" dirty="0" smtClean="0">
                          <a:hlinkClick r:id="rId5"/>
                        </a:rPr>
                        <a:t>https://vk.com/public50899820</a:t>
                      </a:r>
                      <a:endParaRPr lang="ru-RU" sz="1200" b="0" dirty="0" smtClean="0"/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b="0" dirty="0" smtClean="0"/>
                        <a:t>Детям до 18 лет услуги предоставляются бесплатно.</a:t>
                      </a:r>
                      <a:endParaRPr lang="ru-RU" sz="1200" b="0" dirty="0"/>
                    </a:p>
                  </a:txBody>
                  <a:tcPr/>
                </a:tc>
              </a:tr>
              <a:tr h="149693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Октябрьский район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400" dirty="0" smtClean="0"/>
                        <a:t>Муниципальное бюджетное учреждение "Спортивный центр",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i="1" dirty="0" smtClean="0"/>
                        <a:t>Адрес</a:t>
                      </a:r>
                      <a:r>
                        <a:rPr lang="ru-RU" sz="1200" dirty="0" smtClean="0"/>
                        <a:t>: п. Октябрьский, ул. Кирова, д. 20.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i="1" dirty="0" smtClean="0"/>
                        <a:t>Возраст: </a:t>
                      </a:r>
                      <a:r>
                        <a:rPr lang="ru-RU" sz="1200" dirty="0" smtClean="0"/>
                        <a:t>с 14 лет.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dirty="0" smtClean="0"/>
                        <a:t>Все физкультурно-оздоровительные услуги предоставляются на общих основаниях бесплатно, согласно реестру спортивных секций учреждения.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dirty="0" smtClean="0"/>
                        <a:t>Реестр опубликован на официальном сайте Октябрьского муниципального района в разделе "Спорт". </a:t>
                      </a:r>
                      <a:endParaRPr lang="ru-RU" sz="1200" b="0" dirty="0"/>
                    </a:p>
                  </a:txBody>
                  <a:tcPr/>
                </a:tc>
              </a:tr>
              <a:tr h="1799423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ru-RU" sz="16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Осинский</a:t>
                      </a:r>
                      <a:r>
                        <a:rPr lang="ru-RU" sz="16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район</a:t>
                      </a:r>
                    </a:p>
                    <a:p>
                      <a:pPr>
                        <a:spcBef>
                          <a:spcPts val="0"/>
                        </a:spcBef>
                        <a:buFont typeface="Courier New" panose="02070309020205020404" pitchFamily="49" charset="0"/>
                        <a:buChar char="o"/>
                      </a:pPr>
                      <a:r>
                        <a:rPr lang="ru-RU" sz="1400" dirty="0" smtClean="0"/>
                        <a:t>МБУ ДО "Детско-юношеская спортивная школа", </a:t>
                      </a:r>
                    </a:p>
                    <a:p>
                      <a:pPr>
                        <a:spcBef>
                          <a:spcPts val="0"/>
                        </a:spcBef>
                        <a:buFont typeface="Courier New" panose="02070309020205020404" pitchFamily="49" charset="0"/>
                        <a:buNone/>
                      </a:pPr>
                      <a:r>
                        <a:rPr lang="ru-RU" sz="1200" i="1" dirty="0" smtClean="0"/>
                        <a:t>Адрес</a:t>
                      </a:r>
                      <a:r>
                        <a:rPr lang="ru-RU" sz="1200" dirty="0" smtClean="0"/>
                        <a:t>: г. Оса, ул. Советская, д. 45 а.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i="1" dirty="0" smtClean="0"/>
                        <a:t>Возраст: </a:t>
                      </a:r>
                      <a:r>
                        <a:rPr lang="ru-RU" sz="1200" dirty="0" smtClean="0"/>
                        <a:t>с 7 лет.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dirty="0" smtClean="0"/>
                        <a:t>Услуги для занятий по видам спорта: футбол, волейбол, лыжные гонки – предоставляются бесплатно на основании заявления на имя директора</a:t>
                      </a:r>
                      <a:r>
                        <a:rPr lang="ru-RU" sz="1200" baseline="0" dirty="0" smtClean="0"/>
                        <a:t> и </a:t>
                      </a:r>
                      <a:r>
                        <a:rPr lang="ru-RU" sz="1200" dirty="0" smtClean="0"/>
                        <a:t>договора о взаимодействии школы и родителей.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dirty="0" smtClean="0"/>
                        <a:t>Право предоставления  зачисления детей из многодетных семей в группы общей физической подготовки на бюджетные места в рамках муниципального задания.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endParaRPr lang="ru-RU" sz="1200" dirty="0" smtClean="0"/>
                    </a:p>
                    <a:p>
                      <a:pPr marL="0" indent="0">
                        <a:spcBef>
                          <a:spcPts val="0"/>
                        </a:spcBef>
                        <a:buFont typeface="Courier New" panose="02070309020205020404" pitchFamily="49" charset="0"/>
                        <a:buNone/>
                      </a:pPr>
                      <a:r>
                        <a:rPr lang="ru-RU" sz="1400" dirty="0" smtClean="0"/>
                        <a:t>МБУ "Дворец спорта "Фаворит",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Font typeface="Courier New" panose="02070309020205020404" pitchFamily="49" charset="0"/>
                        <a:buNone/>
                      </a:pPr>
                      <a:r>
                        <a:rPr lang="ru-RU" sz="1200" dirty="0" smtClean="0"/>
                        <a:t>Адрес: г. Оса, ул. М. Горького, д. 78.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None/>
                      </a:pPr>
                      <a:r>
                        <a:rPr lang="ru-RU" sz="1200" dirty="0" smtClean="0"/>
                        <a:t>Скидка 100% на все услуги.</a:t>
                      </a:r>
                      <a:endParaRPr lang="ru-RU" sz="12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220" y="4308431"/>
            <a:ext cx="993689" cy="155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6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7526" y="1105192"/>
            <a:ext cx="8113424" cy="5647173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Оханский район</a:t>
            </a:r>
          </a:p>
          <a:p>
            <a:pPr marL="0" indent="0">
              <a:buNone/>
            </a:pPr>
            <a:r>
              <a:rPr lang="ru-RU" sz="1400" dirty="0" smtClean="0"/>
              <a:t>Услуги для </a:t>
            </a:r>
            <a:r>
              <a:rPr lang="ru-RU" sz="1400" dirty="0"/>
              <a:t>занятий физической культурой и спортом </a:t>
            </a:r>
            <a:r>
              <a:rPr lang="ru-RU" sz="1400" dirty="0" smtClean="0"/>
              <a:t>льготным категориям </a:t>
            </a:r>
            <a:r>
              <a:rPr lang="ru-RU" sz="1400" dirty="0"/>
              <a:t>граждан </a:t>
            </a:r>
            <a:r>
              <a:rPr lang="ru-RU" sz="1400" dirty="0" smtClean="0"/>
              <a:t>предоставляются </a:t>
            </a:r>
            <a:r>
              <a:rPr lang="ru-RU" sz="1400" dirty="0"/>
              <a:t>бесплатно</a:t>
            </a:r>
            <a:r>
              <a:rPr lang="ru-RU" sz="1400" dirty="0" smtClean="0"/>
              <a:t>.</a:t>
            </a: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Сивинский район</a:t>
            </a:r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400" dirty="0"/>
              <a:t>МБУ ДО "Детско-юношеская спортивная </a:t>
            </a:r>
            <a:r>
              <a:rPr lang="ru-RU" sz="1400" dirty="0" smtClean="0"/>
              <a:t>школа</a:t>
            </a:r>
            <a:r>
              <a:rPr lang="en-US" sz="1400" dirty="0" smtClean="0"/>
              <a:t>”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Адрес: с. Сива</a:t>
            </a:r>
            <a:r>
              <a:rPr lang="ru-RU" sz="1400" dirty="0"/>
              <a:t>, ул. </a:t>
            </a:r>
            <a:r>
              <a:rPr lang="ru-RU" sz="1400" dirty="0" smtClean="0"/>
              <a:t>Советская, д. 4а.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Возраст: </a:t>
            </a:r>
            <a:r>
              <a:rPr lang="ru-RU" sz="1400" dirty="0" smtClean="0"/>
              <a:t>с 7 лет.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Услуги предоставляются бесплатно.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Сайт: </a:t>
            </a:r>
            <a:r>
              <a:rPr lang="en-US" sz="1400" dirty="0">
                <a:hlinkClick r:id="rId2"/>
              </a:rPr>
              <a:t>http://dssh-siva.ucoz.ru</a:t>
            </a:r>
            <a:r>
              <a:rPr lang="en-US" sz="1400" dirty="0" smtClean="0">
                <a:hlinkClick r:id="rId2"/>
              </a:rPr>
              <a:t>/</a:t>
            </a:r>
            <a:endParaRPr lang="en-US" sz="1400" dirty="0" smtClean="0"/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/>
          </a:p>
          <a:p>
            <a:pPr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ru-RU" sz="1400" dirty="0"/>
              <a:t>МАУ СФК "</a:t>
            </a:r>
            <a:r>
              <a:rPr lang="ru-RU" sz="1400" dirty="0" err="1" smtClean="0"/>
              <a:t>Чугайка</a:t>
            </a:r>
            <a:r>
              <a:rPr lang="en-US" sz="1400" dirty="0" smtClean="0"/>
              <a:t>”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Адрес: </a:t>
            </a:r>
            <a:r>
              <a:rPr lang="ru-RU" sz="1400" dirty="0" smtClean="0"/>
              <a:t>с. Сива</a:t>
            </a:r>
            <a:r>
              <a:rPr lang="ru-RU" sz="1400" dirty="0"/>
              <a:t>, ул. </a:t>
            </a:r>
            <a:r>
              <a:rPr lang="ru-RU" sz="1400" dirty="0" smtClean="0"/>
              <a:t>Пушкина, д.122.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Услуги предоставляются бесплатно без ограничений по возрасту.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/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Соликамск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/>
              <a:t>МАУ СН "Лыжная база "</a:t>
            </a:r>
            <a:r>
              <a:rPr lang="ru-RU" sz="1400" dirty="0" smtClean="0"/>
              <a:t>Снежинка</a:t>
            </a:r>
            <a:r>
              <a:rPr lang="en-US" sz="1400" dirty="0" smtClean="0"/>
              <a:t>”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Адрес: </a:t>
            </a:r>
            <a:r>
              <a:rPr lang="ru-RU" sz="1400" dirty="0" smtClean="0"/>
              <a:t>г. </a:t>
            </a:r>
            <a:r>
              <a:rPr lang="ru-RU" sz="1400" dirty="0"/>
              <a:t>Соликамск, ул. </a:t>
            </a:r>
            <a:r>
              <a:rPr lang="ru-RU" sz="1400" dirty="0" smtClean="0"/>
              <a:t>Ватутина, д</a:t>
            </a:r>
            <a:r>
              <a:rPr lang="ru-RU" sz="1400" dirty="0"/>
              <a:t>. </a:t>
            </a:r>
            <a:r>
              <a:rPr lang="ru-RU" sz="1400" dirty="0" smtClean="0"/>
              <a:t>57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Эл. почта: </a:t>
            </a:r>
            <a:r>
              <a:rPr lang="en-US" sz="1400" dirty="0" smtClean="0">
                <a:hlinkClick r:id="rId3"/>
              </a:rPr>
              <a:t>l.b.snezhinka.sol@yandex.ru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Школьники занимаются бесплатно на основании договора с учебным заведением и списком.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/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Суксунский район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/>
              <a:t>МУ ФКС </a:t>
            </a:r>
            <a:r>
              <a:rPr lang="ru-RU" sz="1400" dirty="0" smtClean="0"/>
              <a:t>«ФОК «Лидер»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/>
              <a:t>Адрес: Суксун </a:t>
            </a:r>
            <a:r>
              <a:rPr lang="ru-RU" sz="1400" dirty="0" err="1"/>
              <a:t>рп</a:t>
            </a:r>
            <a:r>
              <a:rPr lang="ru-RU" sz="1400" dirty="0"/>
              <a:t>, ул. </a:t>
            </a:r>
            <a:r>
              <a:rPr lang="ru-RU" sz="1400" dirty="0" err="1"/>
              <a:t>Маношина</a:t>
            </a:r>
            <a:r>
              <a:rPr lang="ru-RU" sz="1400" dirty="0"/>
              <a:t>, </a:t>
            </a:r>
            <a:r>
              <a:rPr lang="ru-RU" sz="1400" dirty="0" smtClean="0"/>
              <a:t>д. 30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Тел.: 8(34275</a:t>
            </a:r>
            <a:r>
              <a:rPr lang="ru-RU" sz="1400" dirty="0"/>
              <a:t>) 3-19-24</a:t>
            </a:r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i="1" dirty="0" smtClean="0"/>
              <a:t>Возраст: </a:t>
            </a:r>
            <a:r>
              <a:rPr lang="ru-RU" sz="1400" dirty="0" smtClean="0"/>
              <a:t>с 8 лет.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/>
              <a:t>Занятие проводятся на бесплатной основе.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i="1" dirty="0" smtClean="0"/>
          </a:p>
        </p:txBody>
      </p:sp>
      <p:sp>
        <p:nvSpPr>
          <p:cNvPr id="4" name="Стрелка влево 3">
            <a:hlinkClick r:id="rId4" action="ppaction://hlinksldjump"/>
          </p:cNvPr>
          <p:cNvSpPr/>
          <p:nvPr/>
        </p:nvSpPr>
        <p:spPr>
          <a:xfrm>
            <a:off x="10612956" y="6104183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126964" y="1749740"/>
            <a:ext cx="2650084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http://ohansk-adm.ru/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372937" y="3697992"/>
            <a:ext cx="2385589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http://sivaperm.ru/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99134" y="5536796"/>
            <a:ext cx="2627642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http://adm.solkam.ru/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411185" y="6357309"/>
            <a:ext cx="2547492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http://www.suksun.ru</a:t>
            </a:r>
            <a:endParaRPr lang="ru-RU" sz="1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403" y="193744"/>
            <a:ext cx="1074658" cy="15019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3030" r="6017" b="12273"/>
          <a:stretch/>
        </p:blipFill>
        <p:spPr>
          <a:xfrm>
            <a:off x="10103381" y="2051965"/>
            <a:ext cx="1019149" cy="1591353"/>
          </a:xfrm>
          <a:prstGeom prst="rect">
            <a:avLst/>
          </a:prstGeom>
        </p:spPr>
      </p:pic>
      <p:pic>
        <p:nvPicPr>
          <p:cNvPr id="12" name="Объект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6" r="13721"/>
          <a:stretch/>
        </p:blipFill>
        <p:spPr>
          <a:xfrm>
            <a:off x="10128168" y="4031692"/>
            <a:ext cx="1022736" cy="144840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798" y="5010901"/>
            <a:ext cx="799510" cy="132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9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6755" y="627694"/>
            <a:ext cx="9790112" cy="6192982"/>
          </a:xfrm>
        </p:spPr>
        <p:txBody>
          <a:bodyPr>
            <a:normAutofit fontScale="85000" lnSpcReduction="20000"/>
          </a:bodyPr>
          <a:lstStyle/>
          <a:p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</a:rPr>
              <a:t>Уинский район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/>
              <a:t>МКОУ ДО "</a:t>
            </a:r>
            <a:r>
              <a:rPr lang="ru-RU" dirty="0" err="1"/>
              <a:t>Уинская</a:t>
            </a:r>
            <a:r>
              <a:rPr lang="ru-RU" dirty="0"/>
              <a:t> детско-юношеская спортивная школа единоборств "ЮНИКС</a:t>
            </a:r>
            <a:r>
              <a:rPr lang="ru-RU" sz="1900" dirty="0"/>
              <a:t>" </a:t>
            </a:r>
            <a:endParaRPr lang="ru-RU" sz="1900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500" i="1" dirty="0" smtClean="0"/>
              <a:t>Адрес: </a:t>
            </a:r>
            <a:r>
              <a:rPr lang="ru-RU" sz="1500" dirty="0" smtClean="0"/>
              <a:t>с</a:t>
            </a:r>
            <a:r>
              <a:rPr lang="ru-RU" sz="1500" dirty="0"/>
              <a:t>. </a:t>
            </a:r>
            <a:r>
              <a:rPr lang="ru-RU" sz="1500" dirty="0" err="1"/>
              <a:t>Уинское</a:t>
            </a:r>
            <a:r>
              <a:rPr lang="ru-RU" sz="1500" dirty="0"/>
              <a:t>, ул. Ленина, д. </a:t>
            </a:r>
            <a:r>
              <a:rPr lang="ru-RU" sz="1500" dirty="0" smtClean="0"/>
              <a:t>26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500" i="1" dirty="0"/>
              <a:t>Сайт: </a:t>
            </a:r>
            <a:r>
              <a:rPr lang="en-US" sz="1500" dirty="0"/>
              <a:t>unix-uinsk.ru</a:t>
            </a:r>
            <a:endParaRPr lang="ru-RU" sz="15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500" i="1" dirty="0" smtClean="0"/>
              <a:t>Возраст</a:t>
            </a:r>
            <a:r>
              <a:rPr lang="ru-RU" sz="1500" i="1" dirty="0"/>
              <a:t>: </a:t>
            </a:r>
            <a:r>
              <a:rPr lang="ru-RU" sz="1500" dirty="0"/>
              <a:t>с 5 до </a:t>
            </a:r>
            <a:r>
              <a:rPr lang="ru-RU" sz="1500" dirty="0" smtClean="0"/>
              <a:t>18 лет.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500" dirty="0" smtClean="0"/>
              <a:t>Услуги предоставляются бесплатно на основании медицинской справки, заявления </a:t>
            </a:r>
            <a:r>
              <a:rPr lang="ru-RU" sz="1500" dirty="0"/>
              <a:t>от родителей,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копии </a:t>
            </a:r>
            <a:r>
              <a:rPr lang="ru-RU" sz="1500" dirty="0"/>
              <a:t>свидетельства о </a:t>
            </a:r>
            <a:r>
              <a:rPr lang="ru-RU" sz="1500" dirty="0" smtClean="0"/>
              <a:t>рождении.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500" i="1" dirty="0"/>
              <a:t>Секции</a:t>
            </a:r>
            <a:r>
              <a:rPr lang="ru-RU" sz="1500" dirty="0"/>
              <a:t>: дзюдо, самбо, кореш, гиревой спорт, рукопашный </a:t>
            </a:r>
            <a:r>
              <a:rPr lang="ru-RU" sz="1500" dirty="0" smtClean="0"/>
              <a:t>бой.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sz="1500" dirty="0" smtClean="0"/>
          </a:p>
          <a:p>
            <a:r>
              <a:rPr lang="ru-RU" sz="2100" b="1" dirty="0" err="1" smtClean="0">
                <a:solidFill>
                  <a:schemeClr val="accent4">
                    <a:lumMod val="50000"/>
                  </a:schemeClr>
                </a:solidFill>
              </a:rPr>
              <a:t>Усольский</a:t>
            </a:r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</a:rPr>
              <a:t> район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МБОУ ДО </a:t>
            </a:r>
            <a:r>
              <a:rPr lang="ru-RU" dirty="0"/>
              <a:t>РДЮСШ </a:t>
            </a:r>
            <a:r>
              <a:rPr lang="ru-RU" dirty="0" smtClean="0"/>
              <a:t>«Лидер».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i="1" dirty="0" smtClean="0"/>
              <a:t>Адрес: </a:t>
            </a:r>
            <a:r>
              <a:rPr lang="ru-RU" sz="1600" dirty="0" smtClean="0"/>
              <a:t>г. Усолье</a:t>
            </a:r>
            <a:r>
              <a:rPr lang="ru-RU" sz="1600" dirty="0"/>
              <a:t>, ул. 8 Марта, д. 28 </a:t>
            </a:r>
            <a:endParaRPr lang="ru-RU" sz="16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i="1" dirty="0" smtClean="0"/>
              <a:t>Контакты: </a:t>
            </a:r>
            <a:r>
              <a:rPr lang="ru-RU" sz="1600" dirty="0" smtClean="0"/>
              <a:t>8342442-21-94</a:t>
            </a:r>
            <a:r>
              <a:rPr lang="ru-RU" sz="1600" dirty="0"/>
              <a:t>, </a:t>
            </a:r>
            <a:r>
              <a:rPr lang="ru-RU" sz="1600" dirty="0" smtClean="0"/>
              <a:t>lider180@mail.ru</a:t>
            </a:r>
            <a:endParaRPr lang="ru-RU" sz="15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i="1" dirty="0"/>
              <a:t>Сайт: </a:t>
            </a:r>
            <a:r>
              <a:rPr lang="en-US" sz="1500" dirty="0"/>
              <a:t>Liderusol.ucoz.ru</a:t>
            </a:r>
            <a:endParaRPr lang="ru-RU" sz="1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 smtClean="0"/>
              <a:t>Дополнительные образовательные услуги оказываются бесплатно.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500" dirty="0" smtClean="0"/>
          </a:p>
          <a:p>
            <a:r>
              <a:rPr lang="ru-RU" sz="2100" b="1" dirty="0" smtClean="0">
                <a:solidFill>
                  <a:schemeClr val="accent4">
                    <a:lumMod val="50000"/>
                  </a:schemeClr>
                </a:solidFill>
              </a:rPr>
              <a:t>Частинский район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МБОУ ДО ДЮСШ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i="1" dirty="0" smtClean="0"/>
              <a:t>Адрес: </a:t>
            </a:r>
            <a:r>
              <a:rPr lang="ru-RU" sz="1500" dirty="0" smtClean="0"/>
              <a:t>с. Частые </a:t>
            </a:r>
            <a:r>
              <a:rPr lang="ru-RU" sz="1500" dirty="0"/>
              <a:t>ул</a:t>
            </a:r>
            <a:r>
              <a:rPr lang="ru-RU" sz="1500" dirty="0" smtClean="0"/>
              <a:t>. Ленина</a:t>
            </a:r>
            <a:r>
              <a:rPr lang="ru-RU" sz="1500" dirty="0"/>
              <a:t>, </a:t>
            </a:r>
            <a:r>
              <a:rPr lang="ru-RU" sz="1500" dirty="0" smtClean="0"/>
              <a:t>д. 38а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i="1" dirty="0"/>
              <a:t>Сайт: </a:t>
            </a:r>
            <a:r>
              <a:rPr lang="en-US" sz="1500" dirty="0"/>
              <a:t>http://spo-irma2009.ucoz.ru/</a:t>
            </a:r>
            <a:endParaRPr lang="ru-RU" sz="15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i="1" dirty="0" smtClean="0"/>
              <a:t>Возраст: </a:t>
            </a:r>
            <a:r>
              <a:rPr lang="ru-RU" sz="1500" dirty="0" smtClean="0"/>
              <a:t>с 6 лет.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 smtClean="0"/>
              <a:t>При </a:t>
            </a:r>
            <a:r>
              <a:rPr lang="ru-RU" sz="1500" dirty="0"/>
              <a:t>зачислении ребенка в ДЮСШ родители  предоставляют медицинский </a:t>
            </a:r>
            <a:endParaRPr lang="ru-RU" sz="15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 smtClean="0"/>
              <a:t>допуск </a:t>
            </a:r>
            <a:r>
              <a:rPr lang="ru-RU" sz="1500" dirty="0"/>
              <a:t>ребенка к занятиям выбранного вида спорта, пишут заявление 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о </a:t>
            </a:r>
            <a:r>
              <a:rPr lang="ru-RU" sz="1500" dirty="0"/>
              <a:t>приеме ребенка в </a:t>
            </a:r>
            <a:r>
              <a:rPr lang="ru-RU" sz="1500" dirty="0" smtClean="0"/>
              <a:t>ОУ и </a:t>
            </a:r>
            <a:r>
              <a:rPr lang="ru-RU" sz="1500" dirty="0"/>
              <a:t>копию </a:t>
            </a:r>
            <a:r>
              <a:rPr lang="ru-RU" sz="1500" dirty="0" smtClean="0"/>
              <a:t>документа, </a:t>
            </a:r>
            <a:r>
              <a:rPr lang="ru-RU" sz="1500" dirty="0"/>
              <a:t/>
            </a:r>
            <a:br>
              <a:rPr lang="ru-RU" sz="1500" dirty="0"/>
            </a:br>
            <a:r>
              <a:rPr lang="ru-RU" sz="1500" dirty="0" smtClean="0"/>
              <a:t>удостоверяющего личность </a:t>
            </a:r>
            <a:r>
              <a:rPr lang="ru-RU" sz="1500" dirty="0"/>
              <a:t>ребенка.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 smtClean="0"/>
              <a:t>Заключается </a:t>
            </a:r>
            <a:r>
              <a:rPr lang="ru-RU" sz="1500" dirty="0"/>
              <a:t>договор  с родителями (</a:t>
            </a:r>
            <a:r>
              <a:rPr lang="ru-RU" sz="1500" dirty="0" smtClean="0"/>
              <a:t>законными</a:t>
            </a:r>
            <a:br>
              <a:rPr lang="ru-RU" sz="1500" dirty="0" smtClean="0"/>
            </a:br>
            <a:r>
              <a:rPr lang="ru-RU" sz="1500" dirty="0" smtClean="0"/>
              <a:t>представителями несовершеннолетнего).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500" dirty="0" smtClean="0"/>
              <a:t>Ребенок </a:t>
            </a:r>
            <a:r>
              <a:rPr lang="ru-RU" sz="1500" dirty="0"/>
              <a:t>зачисляется </a:t>
            </a:r>
            <a:r>
              <a:rPr lang="ru-RU" sz="1500" dirty="0" smtClean="0"/>
              <a:t>на основании приказа о зачислении и Устава  ДЮСШ </a:t>
            </a:r>
            <a:br>
              <a:rPr lang="ru-RU" sz="1500" dirty="0" smtClean="0"/>
            </a:br>
            <a:r>
              <a:rPr lang="ru-RU" sz="1500" dirty="0" smtClean="0"/>
              <a:t>на бесплатной основе.</a:t>
            </a: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10612956" y="6180634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796519" y="5913958"/>
            <a:ext cx="3395481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http://www.</a:t>
            </a:r>
            <a:r>
              <a:rPr lang="ru-RU" sz="1200" dirty="0" err="1"/>
              <a:t>частинскиймр.рф</a:t>
            </a:r>
            <a:r>
              <a:rPr lang="ru-RU" sz="1200" dirty="0"/>
              <a:t>/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846486" y="3761476"/>
            <a:ext cx="2345514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http://usolye59.ru/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127011" y="1718921"/>
            <a:ext cx="2064989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http://uinsk.ru/</a:t>
            </a:r>
            <a:endParaRPr lang="ru-RU" sz="1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717" y="187178"/>
            <a:ext cx="892150" cy="14452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259" y="2098201"/>
            <a:ext cx="957260" cy="16259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579" y="4375765"/>
            <a:ext cx="859327" cy="147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0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46" y="394855"/>
            <a:ext cx="8291945" cy="61618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Чусовской район</a:t>
            </a:r>
          </a:p>
          <a:p>
            <a:pPr marL="0" indent="0">
              <a:buNone/>
            </a:pPr>
            <a:r>
              <a:rPr lang="ru-RU" sz="1400" b="1" dirty="0" smtClean="0"/>
              <a:t>Сайт: </a:t>
            </a:r>
            <a:r>
              <a:rPr lang="en-US" sz="1400" b="1" dirty="0" smtClean="0">
                <a:hlinkClick r:id="rId2"/>
              </a:rPr>
              <a:t>http</a:t>
            </a:r>
            <a:r>
              <a:rPr lang="en-US" sz="1400" b="1" dirty="0">
                <a:hlinkClick r:id="rId2"/>
              </a:rPr>
              <a:t>://www.chusrayon.ru/content/</a:t>
            </a:r>
            <a:r>
              <a:rPr lang="ru-RU" sz="1400" b="1" dirty="0" smtClean="0">
                <a:hlinkClick r:id="rId2"/>
              </a:rPr>
              <a:t>спорт</a:t>
            </a:r>
            <a:endParaRPr lang="ru-RU" sz="1400" b="1" dirty="0" smtClean="0"/>
          </a:p>
          <a:p>
            <a:pPr marL="0" indent="0" algn="just">
              <a:buNone/>
            </a:pPr>
            <a:r>
              <a:rPr lang="ru-RU" sz="1400" dirty="0"/>
              <a:t>Услуги по физической культуре и спорту для всех категорий граждан </a:t>
            </a:r>
            <a:br>
              <a:rPr lang="ru-RU" sz="1400" dirty="0"/>
            </a:br>
            <a:r>
              <a:rPr lang="ru-RU" sz="1400" dirty="0"/>
              <a:t>предоставляются бесплатно на основании заявления от родителей</a:t>
            </a:r>
            <a:br>
              <a:rPr lang="ru-RU" sz="1400" dirty="0"/>
            </a:br>
            <a:r>
              <a:rPr lang="ru-RU" sz="1400" dirty="0"/>
              <a:t>и приказа директора школы </a:t>
            </a:r>
            <a:endParaRPr lang="ru-RU" sz="1400" dirty="0" smtClean="0"/>
          </a:p>
          <a:p>
            <a:pPr marL="0" indent="0" algn="just">
              <a:buNone/>
            </a:pPr>
            <a:r>
              <a:rPr lang="ru-RU" b="1" dirty="0" smtClean="0"/>
              <a:t>Чердынский район</a:t>
            </a:r>
          </a:p>
          <a:p>
            <a:pPr marL="0" indent="0" algn="just">
              <a:buNone/>
            </a:pPr>
            <a:r>
              <a:rPr lang="ru-RU" sz="1400" b="1" dirty="0" smtClean="0"/>
              <a:t>Сайт: </a:t>
            </a:r>
            <a:r>
              <a:rPr lang="en-US" sz="1400" b="1" dirty="0">
                <a:hlinkClick r:id="rId3"/>
              </a:rPr>
              <a:t>http://</a:t>
            </a:r>
            <a:r>
              <a:rPr lang="en-US" sz="1400" b="1" dirty="0" smtClean="0">
                <a:hlinkClick r:id="rId3"/>
              </a:rPr>
              <a:t>cherdynarea.permarea.ru</a:t>
            </a:r>
            <a:endParaRPr lang="ru-RU" sz="1400" b="1" dirty="0" smtClean="0"/>
          </a:p>
          <a:p>
            <a:pPr marL="0" indent="0">
              <a:buNone/>
            </a:pPr>
            <a:r>
              <a:rPr lang="ru-RU" sz="1400" dirty="0"/>
              <a:t>Услуги по физической культуре и спорту </a:t>
            </a:r>
            <a:r>
              <a:rPr lang="ru-RU" sz="1400" dirty="0" smtClean="0"/>
              <a:t>до 18 лет  предоставляются бесплатно</a:t>
            </a:r>
          </a:p>
          <a:p>
            <a:pPr marL="0" indent="0">
              <a:buNone/>
            </a:pPr>
            <a:r>
              <a:rPr lang="ru-RU" sz="1400" dirty="0" smtClean="0"/>
              <a:t>Услуги тренажёрного зала, бильярда, тенниса ледового катка (до 7 лет бесплатно) предоставляются 50% скидкой от стоимости</a:t>
            </a:r>
          </a:p>
          <a:p>
            <a:pPr marL="0" indent="0">
              <a:buNone/>
            </a:pPr>
            <a:r>
              <a:rPr lang="ru-RU" b="1" dirty="0" err="1" smtClean="0"/>
              <a:t>Верещагинский</a:t>
            </a:r>
            <a:r>
              <a:rPr lang="ru-RU" b="1" dirty="0" smtClean="0"/>
              <a:t> район</a:t>
            </a:r>
          </a:p>
          <a:p>
            <a:pPr marL="0" indent="0">
              <a:buNone/>
            </a:pPr>
            <a:r>
              <a:rPr lang="ru-RU" sz="1400" b="1" dirty="0" smtClean="0"/>
              <a:t>Сайт: </a:t>
            </a:r>
            <a:r>
              <a:rPr lang="en-US" sz="1400" dirty="0">
                <a:hlinkClick r:id="rId4"/>
              </a:rPr>
              <a:t>http://</a:t>
            </a:r>
            <a:r>
              <a:rPr lang="en-US" sz="1400" dirty="0" smtClean="0">
                <a:hlinkClick r:id="rId4"/>
              </a:rPr>
              <a:t>veradm.ru</a:t>
            </a:r>
            <a:endParaRPr lang="ru-RU" sz="1400" dirty="0" smtClean="0"/>
          </a:p>
          <a:p>
            <a:pPr marL="0" indent="0">
              <a:buNone/>
            </a:pPr>
            <a:r>
              <a:rPr lang="ru-RU" sz="1400" dirty="0" smtClean="0"/>
              <a:t>Все </a:t>
            </a:r>
            <a:r>
              <a:rPr lang="ru-RU" sz="1400" dirty="0"/>
              <a:t>услуги учреждений дополнительного образования спортивной направленности, в том числе секции образовательных организаций для семей с детьми (в том числе многодетных семей) </a:t>
            </a:r>
            <a:r>
              <a:rPr lang="ru-RU" sz="1400" dirty="0" smtClean="0"/>
              <a:t>проводятся на бесплатной основе.</a:t>
            </a:r>
          </a:p>
          <a:p>
            <a:pPr marL="0" indent="0">
              <a:buNone/>
            </a:pPr>
            <a:r>
              <a:rPr lang="ru-RU" b="1" dirty="0" smtClean="0"/>
              <a:t>Горнозаводский район</a:t>
            </a:r>
          </a:p>
          <a:p>
            <a:pPr marL="0" indent="0">
              <a:buNone/>
            </a:pPr>
            <a:r>
              <a:rPr lang="ru-RU" sz="1400" b="1" dirty="0" smtClean="0"/>
              <a:t>Сайт: </a:t>
            </a:r>
            <a:r>
              <a:rPr lang="en-US" sz="1400" b="1" dirty="0">
                <a:hlinkClick r:id="rId5"/>
              </a:rPr>
              <a:t>http://</a:t>
            </a:r>
            <a:r>
              <a:rPr lang="en-US" sz="1400" b="1" dirty="0" smtClean="0">
                <a:hlinkClick r:id="rId5"/>
              </a:rPr>
              <a:t>www.gornozavodskii.ru</a:t>
            </a:r>
            <a:endParaRPr lang="ru-RU" sz="1400" b="1" dirty="0" smtClean="0"/>
          </a:p>
          <a:p>
            <a:pPr marL="0" indent="0">
              <a:buNone/>
            </a:pPr>
            <a:r>
              <a:rPr lang="ru-RU" sz="1400" b="1" dirty="0" smtClean="0"/>
              <a:t>Услуги бассейна: </a:t>
            </a:r>
            <a:r>
              <a:rPr lang="ru-RU" sz="1400" dirty="0" smtClean="0"/>
              <a:t>дети до </a:t>
            </a:r>
            <a:r>
              <a:rPr lang="ru-RU" sz="1400" dirty="0"/>
              <a:t>7 лет – 55 </a:t>
            </a:r>
            <a:r>
              <a:rPr lang="ru-RU" sz="1400" dirty="0" smtClean="0"/>
              <a:t>руб., от 7-17 </a:t>
            </a:r>
            <a:r>
              <a:rPr lang="ru-RU" sz="1400" dirty="0"/>
              <a:t>лет – 80 </a:t>
            </a:r>
            <a:r>
              <a:rPr lang="ru-RU" sz="1400" dirty="0" smtClean="0"/>
              <a:t>руб.</a:t>
            </a:r>
          </a:p>
          <a:p>
            <a:pPr marL="0" indent="0">
              <a:buNone/>
            </a:pPr>
            <a:r>
              <a:rPr lang="ru-RU" sz="1400" dirty="0" smtClean="0"/>
              <a:t>Услуги учреждений дополнительного образования спортивной направленности предоставляются на бесплатной основе.</a:t>
            </a:r>
          </a:p>
        </p:txBody>
      </p:sp>
    </p:spTree>
    <p:extLst>
      <p:ext uri="{BB962C8B-B14F-4D97-AF65-F5344CB8AC3E}">
        <p14:creationId xmlns:p14="http://schemas.microsoft.com/office/powerpoint/2010/main" val="3800961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9610" y="813379"/>
            <a:ext cx="8915400" cy="385213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Юрлинский район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b="1" dirty="0" smtClean="0"/>
              <a:t>Юсьвинский район</a:t>
            </a:r>
            <a:endParaRPr lang="ru-RU" b="1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681630"/>
              </p:ext>
            </p:extLst>
          </p:nvPr>
        </p:nvGraphicFramePr>
        <p:xfrm>
          <a:off x="1998467" y="1246756"/>
          <a:ext cx="5836279" cy="2821305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5836279"/>
              </a:tblGrid>
              <a:tr h="12573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i="1" u="none" strike="noStrike" dirty="0" smtClean="0">
                          <a:effectLst/>
                        </a:rPr>
                        <a:t>МБОУ</a:t>
                      </a:r>
                      <a:r>
                        <a:rPr lang="ru-RU" sz="1600" i="1" u="none" strike="noStrike" baseline="0" dirty="0" smtClean="0">
                          <a:effectLst/>
                        </a:rPr>
                        <a:t> «</a:t>
                      </a:r>
                      <a:r>
                        <a:rPr lang="ru-RU" sz="1600" i="1" u="none" strike="noStrike" dirty="0" err="1" smtClean="0">
                          <a:effectLst/>
                        </a:rPr>
                        <a:t>Юрлинская</a:t>
                      </a:r>
                      <a:r>
                        <a:rPr lang="ru-RU" sz="1600" i="1" u="none" strike="noStrike" dirty="0" smtClean="0">
                          <a:effectLst/>
                        </a:rPr>
                        <a:t> СОШ им. Л. </a:t>
                      </a:r>
                      <a:r>
                        <a:rPr lang="ru-RU" sz="1600" i="1" u="none" strike="noStrike" dirty="0" err="1" smtClean="0">
                          <a:effectLst/>
                        </a:rPr>
                        <a:t>Барышева</a:t>
                      </a:r>
                      <a:r>
                        <a:rPr lang="ru-RU" sz="1600" i="1" u="none" strike="noStrike" dirty="0" smtClean="0">
                          <a:effectLst/>
                        </a:rPr>
                        <a:t>»</a:t>
                      </a:r>
                    </a:p>
                    <a:p>
                      <a:pPr algn="l" fontAlgn="b"/>
                      <a:r>
                        <a:rPr lang="ru-RU" sz="1400" i="1" u="none" strike="noStrike" dirty="0" smtClean="0">
                          <a:effectLst/>
                        </a:rPr>
                        <a:t>Адрес: </a:t>
                      </a:r>
                      <a:r>
                        <a:rPr lang="ru-RU" sz="1400" dirty="0" smtClean="0">
                          <a:effectLst/>
                        </a:rPr>
                        <a:t>с. Юрла, ул. Пионеров, д. 5</a:t>
                      </a:r>
                    </a:p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u="none" strike="noStrike" dirty="0" smtClean="0">
                          <a:effectLst/>
                        </a:rPr>
                        <a:t>Сайт: </a:t>
                      </a:r>
                      <a:r>
                        <a:rPr lang="en-US" sz="1400" u="none" strike="noStrike" dirty="0" smtClean="0">
                          <a:effectLst/>
                        </a:rPr>
                        <a:t>yurlashkola.ucoz.ru</a:t>
                      </a:r>
                    </a:p>
                    <a:p>
                      <a:pPr algn="l" fontAlgn="b"/>
                      <a:r>
                        <a:rPr lang="ru-RU" sz="1400" i="1" u="none" strike="noStrike" dirty="0" smtClean="0">
                          <a:effectLst/>
                        </a:rPr>
                        <a:t>Возраст: </a:t>
                      </a:r>
                      <a:r>
                        <a:rPr lang="ru-RU" sz="1400" u="none" strike="noStrike" dirty="0" smtClean="0">
                          <a:effectLst/>
                        </a:rPr>
                        <a:t>с 7 лет. Услуги предоставляются бесплатно.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  <a:tr h="3127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i="1" u="none" strike="noStrike" dirty="0" smtClean="0">
                          <a:effectLst/>
                        </a:rPr>
                        <a:t>Структурное подразделение </a:t>
                      </a:r>
                      <a:r>
                        <a:rPr lang="ru-RU" sz="1600" i="1" u="none" strike="noStrike" dirty="0" err="1" smtClean="0">
                          <a:effectLst/>
                        </a:rPr>
                        <a:t>Юрлинской</a:t>
                      </a:r>
                      <a:r>
                        <a:rPr lang="ru-RU" sz="1600" i="1" u="none" strike="noStrike" dirty="0" smtClean="0">
                          <a:effectLst/>
                        </a:rPr>
                        <a:t> СОШ </a:t>
                      </a:r>
                    </a:p>
                    <a:p>
                      <a:pPr algn="l" fontAlgn="b"/>
                      <a:r>
                        <a:rPr lang="ru-RU" sz="1600" i="1" u="none" strike="noStrike" dirty="0" smtClean="0">
                          <a:effectLst/>
                        </a:rPr>
                        <a:t>«Дом детского творчества»</a:t>
                      </a:r>
                    </a:p>
                    <a:p>
                      <a:pPr algn="l" fontAlgn="b"/>
                      <a:r>
                        <a:rPr lang="ru-RU" sz="1400" i="1" u="none" strike="noStrike" dirty="0" smtClean="0">
                          <a:effectLst/>
                        </a:rPr>
                        <a:t>Адрес: </a:t>
                      </a:r>
                      <a:r>
                        <a:rPr lang="ru-RU" sz="1400" u="none" strike="noStrike" dirty="0" smtClean="0">
                          <a:effectLst/>
                        </a:rPr>
                        <a:t>с. Юрла, ул. Коммунаров, д. 5.</a:t>
                      </a:r>
                    </a:p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u="none" strike="noStrike" dirty="0" smtClean="0">
                          <a:effectLst/>
                        </a:rPr>
                        <a:t>Тел.: </a:t>
                      </a:r>
                      <a:r>
                        <a:rPr lang="ru-RU" sz="1400" u="none" strike="noStrike" dirty="0" smtClean="0">
                          <a:effectLst/>
                        </a:rPr>
                        <a:t>8(342 94)21816</a:t>
                      </a:r>
                    </a:p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u="none" strike="noStrike" dirty="0" smtClean="0">
                          <a:effectLst/>
                        </a:rPr>
                        <a:t>Сайт: </a:t>
                      </a:r>
                      <a:r>
                        <a:rPr lang="ru-RU" sz="1400" u="none" strike="noStrike" dirty="0" smtClean="0">
                          <a:effectLst/>
                        </a:rPr>
                        <a:t>yurlashkola.ucoz.ru</a:t>
                      </a:r>
                    </a:p>
                    <a:p>
                      <a:pPr algn="l" fontAlgn="b"/>
                      <a:r>
                        <a:rPr lang="ru-RU" sz="1400" i="1" u="none" strike="noStrike" dirty="0" smtClean="0">
                          <a:effectLst/>
                        </a:rPr>
                        <a:t>Возраст: </a:t>
                      </a:r>
                      <a:r>
                        <a:rPr lang="ru-RU" sz="1400" u="none" strike="noStrike" dirty="0" smtClean="0">
                          <a:effectLst/>
                        </a:rPr>
                        <a:t>с 5 лет. </a:t>
                      </a:r>
                    </a:p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Услуги предоставляются бесплатно.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264532"/>
              </p:ext>
            </p:extLst>
          </p:nvPr>
        </p:nvGraphicFramePr>
        <p:xfrm>
          <a:off x="1402773" y="4662959"/>
          <a:ext cx="7990609" cy="1765315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516734"/>
                <a:gridCol w="2335530"/>
                <a:gridCol w="1610709"/>
                <a:gridCol w="1527636"/>
              </a:tblGrid>
              <a:tr h="176531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МБУ ДО ДЮСШ "СПАРТ"</a:t>
                      </a:r>
                    </a:p>
                    <a:p>
                      <a:pPr algn="l" fontAlgn="b"/>
                      <a:r>
                        <a:rPr lang="ru-RU" sz="1400" i="1" u="none" strike="noStrike" dirty="0">
                          <a:effectLst/>
                        </a:rPr>
                        <a:t>Адрес:</a:t>
                      </a:r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r>
                        <a:rPr lang="ru-RU" sz="1400" u="none" strike="noStrike" dirty="0" smtClean="0">
                          <a:effectLst/>
                        </a:rPr>
                        <a:t>с</a:t>
                      </a:r>
                      <a:r>
                        <a:rPr lang="ru-RU" sz="1400" u="none" strike="noStrike" dirty="0">
                          <a:effectLst/>
                        </a:rPr>
                        <a:t>. Юсьва</a:t>
                      </a:r>
                      <a:r>
                        <a:rPr lang="ru-RU" sz="1400" u="none" strike="noStrike" dirty="0" smtClean="0">
                          <a:effectLst/>
                        </a:rPr>
                        <a:t>,</a:t>
                      </a:r>
                      <a:br>
                        <a:rPr lang="ru-RU" sz="1400" u="none" strike="noStrike" dirty="0" smtClean="0">
                          <a:effectLst/>
                        </a:rPr>
                      </a:br>
                      <a:r>
                        <a:rPr lang="ru-RU" sz="1400" u="none" strike="noStrike" dirty="0" smtClean="0">
                          <a:effectLst/>
                        </a:rPr>
                        <a:t>ул</a:t>
                      </a:r>
                      <a:r>
                        <a:rPr lang="ru-RU" sz="1400" u="none" strike="noStrike" dirty="0">
                          <a:effectLst/>
                        </a:rPr>
                        <a:t>. Красноармейская, </a:t>
                      </a:r>
                      <a:r>
                        <a:rPr lang="ru-RU" sz="1400" u="none" strike="noStrike" dirty="0" smtClean="0">
                          <a:effectLst/>
                        </a:rPr>
                        <a:t>д. 23</a:t>
                      </a:r>
                    </a:p>
                    <a:p>
                      <a:pPr algn="l" fontAlgn="b"/>
                      <a:endParaRPr lang="ru-RU" sz="1400" u="none" strike="noStrike" dirty="0" smtClean="0">
                        <a:effectLst/>
                      </a:endParaRPr>
                    </a:p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u="none" strike="noStrike" dirty="0" smtClean="0">
                          <a:effectLst/>
                        </a:rPr>
                        <a:t>Сайт: </a:t>
                      </a:r>
                      <a:r>
                        <a:rPr lang="en-US" sz="1400" u="sng" strike="noStrike" dirty="0" smtClean="0">
                          <a:effectLst/>
                        </a:rPr>
                        <a:t>http://uswaspart.jimdo.com/</a:t>
                      </a:r>
                    </a:p>
                    <a:p>
                      <a:pPr algn="l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311" marR="4311" marT="431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Посещение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всех секций б</a:t>
                      </a:r>
                      <a:r>
                        <a:rPr lang="ru-RU" sz="1400" u="none" strike="noStrike" dirty="0" smtClean="0">
                          <a:effectLst/>
                        </a:rPr>
                        <a:t>есплатно</a:t>
                      </a:r>
                      <a:r>
                        <a:rPr lang="ru-RU" sz="1400" u="none" strike="noStrike" dirty="0">
                          <a:effectLst/>
                        </a:rPr>
                        <a:t>, </a:t>
                      </a:r>
                      <a:r>
                        <a:rPr lang="ru-RU" sz="1400" u="none" strike="noStrike" dirty="0" smtClean="0">
                          <a:effectLst/>
                        </a:rPr>
                        <a:t/>
                      </a:r>
                      <a:br>
                        <a:rPr lang="ru-RU" sz="1400" u="none" strike="noStrike" dirty="0" smtClean="0">
                          <a:effectLst/>
                        </a:rPr>
                      </a:br>
                      <a:r>
                        <a:rPr lang="ru-RU" sz="1400" u="none" strike="noStrike" dirty="0" smtClean="0">
                          <a:effectLst/>
                        </a:rPr>
                        <a:t>в </a:t>
                      </a:r>
                      <a:r>
                        <a:rPr lang="ru-RU" sz="1400" u="none" strike="noStrike" dirty="0">
                          <a:effectLst/>
                        </a:rPr>
                        <a:t>рамках муниципального </a:t>
                      </a:r>
                      <a:r>
                        <a:rPr lang="ru-RU" sz="1400" u="none" strike="noStrike" dirty="0" smtClean="0">
                          <a:effectLst/>
                        </a:rPr>
                        <a:t>задания. </a:t>
                      </a:r>
                    </a:p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Зачисление по личному заявлению родителя и на основании приказа руководителя учреждения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1" marR="4311" marT="431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 smtClean="0">
                          <a:effectLst/>
                        </a:rPr>
                        <a:t>Возраст, с которого предоставляется услуга:</a:t>
                      </a:r>
                    </a:p>
                    <a:p>
                      <a:pPr algn="l" fontAlgn="b"/>
                      <a:r>
                        <a:rPr lang="ru-RU" sz="1400" u="none" strike="noStrike" baseline="0" dirty="0" smtClean="0">
                          <a:effectLst/>
                        </a:rPr>
                        <a:t>с</a:t>
                      </a:r>
                      <a:r>
                        <a:rPr lang="ru-RU" sz="1400" u="none" strike="noStrike" dirty="0" smtClean="0">
                          <a:effectLst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</a:rPr>
                        <a:t>7 лет</a:t>
                      </a:r>
                    </a:p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1" marR="4311" marT="431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i="1" u="none" strike="noStrike" dirty="0" smtClean="0">
                          <a:effectLst/>
                        </a:rPr>
                        <a:t>Необходимые</a:t>
                      </a:r>
                      <a:r>
                        <a:rPr lang="ru-RU" sz="1400" i="1" u="none" strike="noStrike" baseline="0" dirty="0" smtClean="0">
                          <a:effectLst/>
                        </a:rPr>
                        <a:t> документы</a:t>
                      </a:r>
                      <a:r>
                        <a:rPr lang="ru-RU" sz="1400" i="1" u="none" strike="noStrike" dirty="0" smtClean="0">
                          <a:effectLst/>
                        </a:rPr>
                        <a:t>:</a:t>
                      </a:r>
                    </a:p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справка </a:t>
                      </a:r>
                      <a:r>
                        <a:rPr lang="ru-RU" sz="1400" u="none" strike="noStrike" dirty="0">
                          <a:effectLst/>
                        </a:rPr>
                        <a:t>о составе </a:t>
                      </a:r>
                      <a:r>
                        <a:rPr lang="ru-RU" sz="1400" u="none" strike="noStrike" dirty="0" smtClean="0">
                          <a:effectLst/>
                        </a:rPr>
                        <a:t>семьи</a:t>
                      </a:r>
                      <a:endParaRPr lang="ru-RU" sz="1400" u="none" strike="noStrike" dirty="0">
                        <a:effectLst/>
                      </a:endParaRPr>
                    </a:p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11" marR="4311" marT="4311" marB="0"/>
                </a:tc>
              </a:tr>
            </a:tbl>
          </a:graphicData>
        </a:graphic>
      </p:graphicFrame>
      <p:sp>
        <p:nvSpPr>
          <p:cNvPr id="6" name="Стрелка влево 5">
            <a:hlinkClick r:id="rId2" action="ppaction://hlinksldjump"/>
          </p:cNvPr>
          <p:cNvSpPr/>
          <p:nvPr/>
        </p:nvSpPr>
        <p:spPr>
          <a:xfrm>
            <a:off x="10612956" y="6104183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94286" y="2753868"/>
            <a:ext cx="2393604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http://adm-urla.ru/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488955" y="5588360"/>
            <a:ext cx="2452916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200" i="1" dirty="0" smtClean="0"/>
              <a:t>Сайт МО</a:t>
            </a:r>
            <a:r>
              <a:rPr lang="ru-RU" sz="1200" dirty="0" smtClean="0"/>
              <a:t>: </a:t>
            </a:r>
            <a:r>
              <a:rPr lang="en-US" sz="1200" dirty="0"/>
              <a:t>http://admuswa.ru/</a:t>
            </a:r>
            <a:endParaRPr lang="ru-RU" sz="12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605" y="1095372"/>
            <a:ext cx="1306701" cy="14426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830" y="4199308"/>
            <a:ext cx="1066360" cy="126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9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9491" y="270819"/>
            <a:ext cx="8911687" cy="12808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Очерский район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1600" dirty="0" smtClean="0"/>
              <a:t>Официальный сайт: </a:t>
            </a:r>
            <a:r>
              <a:rPr lang="ru-RU" sz="1600" dirty="0"/>
              <a:t>http://ocher.permarea.ru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9612396"/>
              </p:ext>
            </p:extLst>
          </p:nvPr>
        </p:nvGraphicFramePr>
        <p:xfrm>
          <a:off x="1059873" y="1278081"/>
          <a:ext cx="9663546" cy="1503134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09304"/>
                <a:gridCol w="2030769"/>
                <a:gridCol w="1053423"/>
                <a:gridCol w="759612"/>
                <a:gridCol w="2763735"/>
                <a:gridCol w="2646703"/>
              </a:tblGrid>
              <a:tr h="60468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Родители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702" marR="4702" marT="4702" marB="0" vert="vert27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МАУ </a:t>
                      </a:r>
                      <a:r>
                        <a:rPr lang="ru-RU" sz="1200" u="none" strike="noStrike" dirty="0">
                          <a:effectLst/>
                        </a:rPr>
                        <a:t>ФСК "Прометей", </a:t>
                      </a:r>
                      <a:r>
                        <a:rPr lang="ru-RU" sz="1200" u="none" strike="noStrike" dirty="0" smtClean="0">
                          <a:effectLst/>
                        </a:rPr>
                        <a:t>Адрес: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пгт</a:t>
                      </a:r>
                      <a:r>
                        <a:rPr lang="ru-RU" sz="1200" u="none" strike="noStrike" dirty="0">
                          <a:effectLst/>
                        </a:rPr>
                        <a:t>. Павловский, ул. </a:t>
                      </a:r>
                      <a:r>
                        <a:rPr lang="ru-RU" sz="1200" u="none" strike="noStrike" dirty="0" err="1">
                          <a:effectLst/>
                        </a:rPr>
                        <a:t>Таборская</a:t>
                      </a:r>
                      <a:r>
                        <a:rPr lang="ru-RU" sz="1200" u="none" strike="noStrike" dirty="0">
                          <a:effectLst/>
                        </a:rPr>
                        <a:t>, </a:t>
                      </a:r>
                      <a:r>
                        <a:rPr lang="ru-RU" sz="1200" u="none" strike="noStrike" dirty="0" smtClean="0">
                          <a:effectLst/>
                        </a:rPr>
                        <a:t>д. 26</a:t>
                      </a:r>
                      <a:r>
                        <a:rPr lang="ru-RU" sz="1200" u="none" strike="noStrike" dirty="0">
                          <a:effectLst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02" marR="4702" marT="4702" marB="0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Зачисление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бесплатно на общих основаниях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02" marR="4702" marT="4702" marB="0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от 18 </a:t>
                      </a:r>
                      <a:r>
                        <a:rPr lang="ru-RU" sz="1200" u="none" strike="noStrike" dirty="0" smtClean="0">
                          <a:effectLst/>
                        </a:rPr>
                        <a:t>лет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02" marR="4702" marT="4702" marB="0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 smtClean="0">
                          <a:effectLst/>
                        </a:rPr>
                        <a:t>Необходимые документы:</a:t>
                      </a: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копия </a:t>
                      </a:r>
                      <a:r>
                        <a:rPr lang="ru-RU" sz="1200" u="none" strike="noStrike" dirty="0">
                          <a:effectLst/>
                        </a:rPr>
                        <a:t>паспорта,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письменное </a:t>
                      </a:r>
                      <a:r>
                        <a:rPr lang="ru-RU" sz="1200" u="none" strike="noStrike" dirty="0">
                          <a:effectLst/>
                        </a:rPr>
                        <a:t>заявление</a:t>
                      </a:r>
                      <a:r>
                        <a:rPr lang="ru-RU" sz="1200" u="none" strike="noStrike" dirty="0" smtClean="0">
                          <a:effectLst/>
                        </a:rPr>
                        <a:t>,</a:t>
                      </a: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согласие </a:t>
                      </a:r>
                      <a:r>
                        <a:rPr lang="ru-RU" sz="1200" u="none" strike="noStrike" dirty="0">
                          <a:effectLst/>
                        </a:rPr>
                        <a:t>на обр. пер. данных, заключение договора </a:t>
                      </a:r>
                      <a:r>
                        <a:rPr lang="ru-RU" sz="1200" u="none" strike="noStrike" dirty="0" smtClean="0">
                          <a:effectLst/>
                        </a:rPr>
                        <a:t>об </a:t>
                      </a:r>
                      <a:r>
                        <a:rPr lang="ru-RU" sz="1200" u="none" strike="noStrike" dirty="0">
                          <a:effectLst/>
                        </a:rPr>
                        <a:t>оказании физкультурно-спортивной услуги.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02" marR="4702" marT="4702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 smtClean="0">
                          <a:effectLst/>
                        </a:rPr>
                        <a:t>Секции: </a:t>
                      </a: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хоккей </a:t>
                      </a:r>
                      <a:r>
                        <a:rPr lang="ru-RU" sz="1200" u="none" strike="noStrike" dirty="0">
                          <a:effectLst/>
                        </a:rPr>
                        <a:t>с шайбой, лыжные гонки, атлетическая гимнастика, рукопашный бой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02" marR="4702" marT="4702" marB="0"/>
                </a:tc>
              </a:tr>
              <a:tr h="766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МАУ </a:t>
                      </a:r>
                      <a:r>
                        <a:rPr lang="ru-RU" sz="1200" u="none" strike="noStrike" dirty="0">
                          <a:effectLst/>
                        </a:rPr>
                        <a:t>ФСК "Медведь",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Адрес: г</a:t>
                      </a:r>
                      <a:r>
                        <a:rPr lang="ru-RU" sz="1200" u="none" strike="noStrike" dirty="0">
                          <a:effectLst/>
                        </a:rPr>
                        <a:t>. Очер, </a:t>
                      </a:r>
                      <a:r>
                        <a:rPr lang="ru-RU" sz="1200" u="none" strike="noStrike" dirty="0" smtClean="0">
                          <a:effectLst/>
                        </a:rPr>
                        <a:t/>
                      </a:r>
                      <a:br>
                        <a:rPr lang="ru-RU" sz="1200" u="none" strike="noStrike" dirty="0" smtClean="0">
                          <a:effectLst/>
                        </a:rPr>
                      </a:br>
                      <a:r>
                        <a:rPr lang="ru-RU" sz="1200" u="none" strike="noStrike" dirty="0" smtClean="0">
                          <a:effectLst/>
                        </a:rPr>
                        <a:t>ул</a:t>
                      </a:r>
                      <a:r>
                        <a:rPr lang="ru-RU" sz="1200" u="none" strike="noStrike" dirty="0">
                          <a:effectLst/>
                        </a:rPr>
                        <a:t>. </a:t>
                      </a:r>
                      <a:r>
                        <a:rPr lang="ru-RU" sz="1200" u="none" strike="noStrike" dirty="0" smtClean="0">
                          <a:effectLst/>
                        </a:rPr>
                        <a:t>Первомайская, д.13</a:t>
                      </a:r>
                      <a:r>
                        <a:rPr lang="ru-RU" sz="1200" u="none" strike="noStrike" dirty="0">
                          <a:effectLst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02" marR="4702" marT="4702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 smtClean="0">
                          <a:effectLst/>
                        </a:rPr>
                        <a:t>Секции: </a:t>
                      </a:r>
                      <a:r>
                        <a:rPr lang="ru-RU" sz="1200" u="none" strike="noStrike" dirty="0" smtClean="0">
                          <a:effectLst/>
                        </a:rPr>
                        <a:t>волейбол</a:t>
                      </a:r>
                      <a:r>
                        <a:rPr lang="ru-RU" sz="1200" u="none" strike="noStrike" dirty="0">
                          <a:effectLst/>
                        </a:rPr>
                        <a:t>, футбол, хоккей с шайбой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02" marR="4702" marT="4702" marB="0"/>
                </a:tc>
              </a:tr>
            </a:tbl>
          </a:graphicData>
        </a:graphic>
      </p:graphicFrame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10612956" y="6104183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431164"/>
              </p:ext>
            </p:extLst>
          </p:nvPr>
        </p:nvGraphicFramePr>
        <p:xfrm>
          <a:off x="1077690" y="2888670"/>
          <a:ext cx="9614555" cy="386369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21174"/>
                <a:gridCol w="3369763"/>
                <a:gridCol w="1162975"/>
                <a:gridCol w="779270"/>
                <a:gridCol w="1324757"/>
                <a:gridCol w="2756616"/>
              </a:tblGrid>
              <a:tr h="708584">
                <a:tc rowSpan="5"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Дети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 vert="vert27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МАУ </a:t>
                      </a:r>
                      <a:r>
                        <a:rPr lang="ru-RU" sz="1200" u="none" strike="noStrike" dirty="0">
                          <a:effectLst/>
                        </a:rPr>
                        <a:t>ДО "</a:t>
                      </a:r>
                      <a:r>
                        <a:rPr lang="ru-RU" sz="1200" u="none" strike="noStrike" dirty="0" err="1">
                          <a:effectLst/>
                        </a:rPr>
                        <a:t>Очерская</a:t>
                      </a:r>
                      <a:r>
                        <a:rPr lang="ru-RU" sz="1200" u="none" strike="noStrike" dirty="0">
                          <a:effectLst/>
                        </a:rPr>
                        <a:t> ДЮСШ",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ru-RU" sz="1200" i="1" u="none" strike="noStrike" dirty="0" smtClean="0">
                          <a:effectLst/>
                        </a:rPr>
                        <a:t>Адрес: </a:t>
                      </a:r>
                      <a:r>
                        <a:rPr lang="ru-RU" sz="1200" u="none" strike="noStrike" dirty="0" smtClean="0">
                          <a:effectLst/>
                        </a:rPr>
                        <a:t>г</a:t>
                      </a:r>
                      <a:r>
                        <a:rPr lang="ru-RU" sz="1200" u="none" strike="noStrike" dirty="0">
                          <a:effectLst/>
                        </a:rPr>
                        <a:t>. Очер, ул. Белинского, </a:t>
                      </a:r>
                      <a:r>
                        <a:rPr lang="ru-RU" sz="1200" u="none" strike="noStrike" dirty="0" smtClean="0">
                          <a:effectLst/>
                        </a:rPr>
                        <a:t>д. 69.</a:t>
                      </a:r>
                    </a:p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u="none" strike="noStrike" dirty="0" smtClean="0">
                          <a:effectLst/>
                        </a:rPr>
                        <a:t>Эл. почта:</a:t>
                      </a:r>
                      <a:r>
                        <a:rPr lang="ru-RU" sz="1200" i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sng" strike="noStrike" dirty="0" smtClean="0">
                          <a:effectLst/>
                          <a:hlinkClick r:id="rId3"/>
                        </a:rPr>
                        <a:t>och_sportscool@mail.ru</a:t>
                      </a:r>
                      <a:endParaRPr lang="en-US" sz="1200" u="sng" strike="noStrike" dirty="0" smtClean="0">
                        <a:effectLst/>
                      </a:endParaRP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 rowSpan="5"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Зачисление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бесплатно на общих основаниях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 smtClean="0">
                          <a:effectLst/>
                        </a:rPr>
                        <a:t>Возраст:</a:t>
                      </a: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от </a:t>
                      </a:r>
                      <a:r>
                        <a:rPr lang="ru-RU" sz="1200" u="none" strike="noStrike" dirty="0">
                          <a:effectLst/>
                        </a:rPr>
                        <a:t>6 -17 лет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 rowSpan="5"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smtClean="0">
                          <a:effectLst/>
                        </a:rPr>
                        <a:t>Необходимые документы:</a:t>
                      </a:r>
                      <a:endParaRPr lang="ru-RU" sz="1200" i="1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Заявление </a:t>
                      </a:r>
                      <a:r>
                        <a:rPr lang="ru-RU" sz="1200" u="none" strike="noStrike" dirty="0">
                          <a:effectLst/>
                        </a:rPr>
                        <a:t>от родителей о приеме,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мед</a:t>
                      </a:r>
                      <a:r>
                        <a:rPr lang="ru-RU" sz="1200" u="none" strike="noStrike" dirty="0">
                          <a:effectLst/>
                        </a:rPr>
                        <a:t>. справка, согласие на обработку персональных данных,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копия </a:t>
                      </a:r>
                      <a:r>
                        <a:rPr lang="ru-RU" sz="1200" u="none" strike="noStrike" dirty="0">
                          <a:effectLst/>
                        </a:rPr>
                        <a:t>паспорта или </a:t>
                      </a:r>
                      <a:r>
                        <a:rPr lang="ru-RU" sz="1200" u="none" strike="noStrike" dirty="0" smtClean="0">
                          <a:effectLst/>
                        </a:rPr>
                        <a:t>свидетельство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о</a:t>
                      </a:r>
                      <a:r>
                        <a:rPr lang="ru-RU" sz="1200" u="none" strike="noStrike" dirty="0" smtClean="0">
                          <a:effectLst/>
                        </a:rPr>
                        <a:t> рождении, фотография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i="1" u="none" strike="noStrike" dirty="0" smtClean="0">
                          <a:effectLst/>
                        </a:rPr>
                        <a:t>Секции:</a:t>
                      </a:r>
                      <a:r>
                        <a:rPr lang="ru-RU" sz="1200" i="1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</a:rPr>
                        <a:t>лыжные </a:t>
                      </a:r>
                      <a:r>
                        <a:rPr lang="ru-RU" sz="1200" u="none" strike="noStrike" dirty="0">
                          <a:effectLst/>
                        </a:rPr>
                        <a:t>гонки, футбол, баскетбол, спортивное оздоровление, </a:t>
                      </a:r>
                      <a:r>
                        <a:rPr lang="ru-RU" sz="1200" u="none" strike="noStrike" dirty="0" smtClean="0">
                          <a:effectLst/>
                        </a:rPr>
                        <a:t>волейбол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</a:tr>
              <a:tr h="1070648"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МАУ </a:t>
                      </a:r>
                      <a:r>
                        <a:rPr lang="ru-RU" sz="1200" u="none" strike="noStrike" dirty="0">
                          <a:effectLst/>
                        </a:rPr>
                        <a:t>ФСК "Медведь</a:t>
                      </a:r>
                      <a:r>
                        <a:rPr lang="ru-RU" sz="1200" u="none" strike="noStrike" dirty="0" smtClean="0">
                          <a:effectLst/>
                        </a:rPr>
                        <a:t>",</a:t>
                      </a:r>
                    </a:p>
                    <a:p>
                      <a:pPr algn="l" fontAlgn="b"/>
                      <a:r>
                        <a:rPr lang="ru-RU" sz="1200" i="1" u="none" strike="noStrike" dirty="0" smtClean="0">
                          <a:effectLst/>
                        </a:rPr>
                        <a:t>Адрес: </a:t>
                      </a:r>
                      <a:r>
                        <a:rPr lang="ru-RU" sz="1200" u="none" strike="noStrike" dirty="0">
                          <a:effectLst/>
                        </a:rPr>
                        <a:t>г. Очер, </a:t>
                      </a:r>
                      <a:r>
                        <a:rPr lang="ru-RU" sz="1200" u="none" strike="noStrike" dirty="0" smtClean="0">
                          <a:effectLst/>
                        </a:rPr>
                        <a:t>Первомайская, д. 13</a:t>
                      </a:r>
                      <a:r>
                        <a:rPr lang="ru-RU" sz="1200" u="none" strike="noStrike" dirty="0">
                          <a:effectLst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от 6 лет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Волейбол, вольная борьба, каратэ-до, спортивная аэробика, гиревой спорт, хоккей с шайбой, настольный теннис, самбо, спортивный туризм, футбол, рукопашный бой, дзюдо.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</a:tr>
              <a:tr h="715269"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МАУ </a:t>
                      </a:r>
                      <a:r>
                        <a:rPr lang="ru-RU" sz="1200" u="none" strike="noStrike" dirty="0">
                          <a:effectLst/>
                        </a:rPr>
                        <a:t>ФСК "Прометей",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ru-RU" sz="1200" i="1" u="none" strike="noStrike" dirty="0" smtClean="0">
                          <a:effectLst/>
                        </a:rPr>
                        <a:t>Адрес:</a:t>
                      </a:r>
                    </a:p>
                    <a:p>
                      <a:pPr algn="l" fontAlgn="b"/>
                      <a:r>
                        <a:rPr lang="ru-RU" sz="1200" u="none" strike="noStrike" dirty="0" err="1" smtClean="0">
                          <a:effectLst/>
                        </a:rPr>
                        <a:t>пгт</a:t>
                      </a:r>
                      <a:r>
                        <a:rPr lang="ru-RU" sz="1200" u="none" strike="noStrike" dirty="0">
                          <a:effectLst/>
                        </a:rPr>
                        <a:t>. Павловский, ул. </a:t>
                      </a:r>
                      <a:r>
                        <a:rPr lang="ru-RU" sz="1200" u="none" strike="noStrike" dirty="0" err="1">
                          <a:effectLst/>
                        </a:rPr>
                        <a:t>Таборская</a:t>
                      </a:r>
                      <a:r>
                        <a:rPr lang="ru-RU" sz="1200" u="none" strike="noStrike" dirty="0">
                          <a:effectLst/>
                        </a:rPr>
                        <a:t>, </a:t>
                      </a:r>
                      <a:r>
                        <a:rPr lang="ru-RU" sz="1200" u="none" strike="noStrike" dirty="0" smtClean="0">
                          <a:effectLst/>
                        </a:rPr>
                        <a:t>д. 26</a:t>
                      </a:r>
                      <a:r>
                        <a:rPr lang="ru-RU" sz="1200" u="none" strike="noStrike" dirty="0">
                          <a:effectLst/>
                        </a:rPr>
                        <a:t>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от 6 лет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Хоккей </a:t>
                      </a:r>
                      <a:r>
                        <a:rPr lang="ru-RU" sz="1200" u="none" strike="noStrike" dirty="0">
                          <a:effectLst/>
                        </a:rPr>
                        <a:t>с шайбой, лыжные гонки, баскетбол, атлетическая гимнастика, рукопашный бой, военно-патриотическая секция.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</a:tr>
              <a:tr h="359890"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МБУ </a:t>
                      </a:r>
                      <a:r>
                        <a:rPr lang="ru-RU" sz="1200" u="none" strike="noStrike" dirty="0">
                          <a:effectLst/>
                        </a:rPr>
                        <a:t>Стадион "Старт",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Адрес: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пгт</a:t>
                      </a:r>
                      <a:r>
                        <a:rPr lang="ru-RU" sz="1200" u="none" strike="noStrike" dirty="0">
                          <a:effectLst/>
                        </a:rPr>
                        <a:t>. Павловский, ул. Советская, </a:t>
                      </a:r>
                      <a:r>
                        <a:rPr lang="ru-RU" sz="1200" u="none" strike="noStrike" dirty="0" smtClean="0">
                          <a:effectLst/>
                        </a:rPr>
                        <a:t>д. 77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от 7 лет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Волейбол, рукопашный бой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</a:tr>
              <a:tr h="884612"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ФОК </a:t>
                      </a:r>
                      <a:r>
                        <a:rPr lang="ru-RU" sz="1200" u="none" strike="noStrike" dirty="0">
                          <a:effectLst/>
                        </a:rPr>
                        <a:t>"Газовик, 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l" fontAlgn="b"/>
                      <a:r>
                        <a:rPr lang="ru-RU" sz="1200" i="1" u="none" strike="noStrike" dirty="0" smtClean="0">
                          <a:effectLst/>
                        </a:rPr>
                        <a:t>Адрес:</a:t>
                      </a:r>
                      <a:r>
                        <a:rPr lang="ru-RU" sz="1200" u="none" strike="noStrike" dirty="0" smtClean="0">
                          <a:effectLst/>
                        </a:rPr>
                        <a:t> г</a:t>
                      </a:r>
                      <a:r>
                        <a:rPr lang="ru-RU" sz="1200" u="none" strike="noStrike" dirty="0">
                          <a:effectLst/>
                        </a:rPr>
                        <a:t>. Очер, ул. Достоевского, </a:t>
                      </a:r>
                      <a:r>
                        <a:rPr lang="ru-RU" sz="1200" u="none" strike="noStrike" dirty="0" smtClean="0">
                          <a:effectLst/>
                        </a:rPr>
                        <a:t>д. 5.</a:t>
                      </a:r>
                    </a:p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Группа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ВКонтакте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: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hlinkClick r:id="rId4"/>
                        </a:rPr>
                        <a:t>https://vk.com/club63694100</a:t>
                      </a:r>
                      <a:endParaRPr lang="ru-RU" sz="12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643" marR="4643" marT="4643" marB="0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от 10-16 лет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</a:rPr>
                        <a:t>Вольная борьба,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футзал</a:t>
                      </a:r>
                      <a:endParaRPr lang="ru-RU" sz="12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3" marR="4643" marT="4643" marB="0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956" y="270819"/>
            <a:ext cx="1065927" cy="133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0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2042" y="187036"/>
            <a:ext cx="8911687" cy="834658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г</a:t>
            </a:r>
            <a:r>
              <a:rPr lang="ru-RU" sz="3200" b="1" dirty="0" smtClean="0"/>
              <a:t>. Пермь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800" dirty="0"/>
              <a:t>О</a:t>
            </a:r>
            <a:r>
              <a:rPr lang="ru-RU" sz="1800" dirty="0" smtClean="0"/>
              <a:t>фициальный сайт: </a:t>
            </a:r>
            <a:r>
              <a:rPr lang="en-US" sz="1800" dirty="0"/>
              <a:t>http://www.gorodperm.ru/</a:t>
            </a: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420" y="187036"/>
            <a:ext cx="1033358" cy="1319068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4877620"/>
              </p:ext>
            </p:extLst>
          </p:nvPr>
        </p:nvGraphicFramePr>
        <p:xfrm>
          <a:off x="654628" y="990861"/>
          <a:ext cx="10158996" cy="5757131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924790"/>
                <a:gridCol w="4306121"/>
                <a:gridCol w="1112972"/>
                <a:gridCol w="3815113"/>
              </a:tblGrid>
              <a:tr h="2248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Скидка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Возраст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Документы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409827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СДЮСШОР </a:t>
                      </a:r>
                      <a:r>
                        <a:rPr lang="ru-RU" sz="160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Киокушинкай</a:t>
                      </a:r>
                      <a:r>
                        <a:rPr lang="ru-RU" sz="16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 г. Перми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Сайт: </a:t>
                      </a:r>
                      <a:r>
                        <a:rPr lang="en-US" sz="1300" b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www.karateperm.ru</a:t>
                      </a:r>
                      <a:endParaRPr lang="ru-RU" sz="1300" b="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7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Оплата производится помесячно.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Стоимость услуги – 2000 </a:t>
                      </a:r>
                      <a:r>
                        <a:rPr lang="ru-RU" sz="1300" dirty="0" err="1" smtClean="0">
                          <a:effectLst/>
                        </a:rPr>
                        <a:t>руб</a:t>
                      </a:r>
                      <a:r>
                        <a:rPr lang="ru-RU" sz="1300" dirty="0" smtClean="0">
                          <a:effectLst/>
                        </a:rPr>
                        <a:t>/</a:t>
                      </a:r>
                      <a:r>
                        <a:rPr lang="ru-RU" sz="1300" dirty="0" err="1" smtClean="0">
                          <a:effectLst/>
                        </a:rPr>
                        <a:t>мес</a:t>
                      </a:r>
                      <a:r>
                        <a:rPr lang="ru-RU" sz="1300" dirty="0" smtClean="0">
                          <a:effectLst/>
                        </a:rPr>
                        <a:t>,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скидка</a:t>
                      </a:r>
                      <a:r>
                        <a:rPr lang="ru-RU" sz="1300" baseline="0" dirty="0" smtClean="0">
                          <a:effectLst/>
                        </a:rPr>
                        <a:t> </a:t>
                      </a:r>
                      <a:r>
                        <a:rPr lang="ru-RU" sz="1300" dirty="0" smtClean="0">
                          <a:effectLst/>
                        </a:rPr>
                        <a:t>15%, 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стоимость с учетом скидки – 1700 </a:t>
                      </a:r>
                      <a:r>
                        <a:rPr lang="ru-RU" sz="1300" dirty="0" err="1" smtClean="0">
                          <a:effectLst/>
                        </a:rPr>
                        <a:t>руб</a:t>
                      </a:r>
                      <a:r>
                        <a:rPr lang="ru-RU" sz="1300" dirty="0" smtClean="0">
                          <a:effectLst/>
                        </a:rPr>
                        <a:t>/мес.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 rowSpan="2">
                  <a:txBody>
                    <a:bodyPr/>
                    <a:lstStyle/>
                    <a:p>
                      <a:r>
                        <a:rPr lang="ru-RU" sz="1300" dirty="0" smtClean="0"/>
                        <a:t>любой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rowSpan="2">
                  <a:txBody>
                    <a:bodyPr/>
                    <a:lstStyle/>
                    <a:p>
                      <a:r>
                        <a:rPr lang="ru-RU" sz="1300" kern="1200" dirty="0" smtClean="0">
                          <a:effectLst/>
                        </a:rPr>
                        <a:t>документ, удостоверяющий личность, и справка с места проживания о составе семьи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</a:tr>
              <a:tr h="464044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</a:rPr>
                        <a:t>Родители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511599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МАУДО СДЮСШОР "Орленок"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г. Пермь, ул. Сибирская, д. 47. Сайт: </a:t>
                      </a:r>
                      <a:r>
                        <a:rPr lang="en-US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www.orlenok.perm.ru</a:t>
                      </a:r>
                      <a:endParaRPr lang="ru-RU" sz="1200" b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85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Дети</a:t>
                      </a: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rowSpan="2"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00" dirty="0" smtClean="0">
                          <a:effectLst/>
                        </a:rPr>
                        <a:t>Стоимость посещения массового катания  на стадионе "Юность" без скидки для мамы, папы и 2-х детей – 800 руб.,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00" dirty="0" smtClean="0">
                          <a:effectLst/>
                        </a:rPr>
                        <a:t>скидка 37,5%,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00" dirty="0" smtClean="0">
                          <a:effectLst/>
                        </a:rPr>
                        <a:t>стоимость семейного абонемента – 500</a:t>
                      </a:r>
                      <a:r>
                        <a:rPr lang="ru-RU" sz="1300" baseline="0" dirty="0" smtClean="0">
                          <a:effectLst/>
                        </a:rPr>
                        <a:t> руб.</a:t>
                      </a:r>
                      <a:r>
                        <a:rPr lang="ru-RU" sz="1300" dirty="0" smtClean="0">
                          <a:effectLst/>
                        </a:rPr>
                        <a:t>.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ru-RU" sz="1300" dirty="0" smtClean="0">
                        <a:effectLst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00" dirty="0" smtClean="0">
                          <a:effectLst/>
                        </a:rPr>
                        <a:t>Спортивно-оздоровительные группы по фигурному катанию на коньках.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00" dirty="0" smtClean="0">
                          <a:effectLst/>
                        </a:rPr>
                        <a:t>Стоимость услуги</a:t>
                      </a:r>
                      <a:r>
                        <a:rPr lang="ru-RU" sz="1300" baseline="0" dirty="0" smtClean="0">
                          <a:effectLst/>
                        </a:rPr>
                        <a:t> – </a:t>
                      </a:r>
                      <a:r>
                        <a:rPr lang="ru-RU" sz="1300" dirty="0" smtClean="0">
                          <a:effectLst/>
                        </a:rPr>
                        <a:t>3000 руб. 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00" dirty="0" smtClean="0">
                          <a:effectLst/>
                        </a:rPr>
                        <a:t>скидка 50%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ru-RU" sz="1300" dirty="0" smtClean="0">
                          <a:effectLst/>
                        </a:rPr>
                        <a:t>Стоимость с учетом скидки –  1500 руб.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любой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/>
                        <a:t>документ, удостоверяющий личность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144690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</a:rPr>
                        <a:t>Родители</a:t>
                      </a:r>
                      <a:endParaRPr lang="ru-RU" sz="1300" dirty="0" smtClean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с 4 лет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справка о составе семьи,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копия паспорта родителей,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заявление на имя директора</a:t>
                      </a:r>
                    </a:p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  <a:tr h="511599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МАУ ФКиС "Стадион Спутник"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Адрес: г. Пермь, ул. </a:t>
                      </a:r>
                      <a:r>
                        <a:rPr lang="ru-RU" sz="1200" b="0" kern="12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Мензелинская</a:t>
                      </a:r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, д. 12. Сайт: </a:t>
                      </a:r>
                      <a:r>
                        <a:rPr lang="en-US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generalarena.ru/sputnik</a:t>
                      </a:r>
                      <a:endParaRPr lang="ru-RU" sz="1200" b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69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kern="1200" dirty="0" smtClean="0">
                          <a:effectLst/>
                        </a:rPr>
                        <a:t>Группа начального уровня фигурного катания предоставляет скидку 20 % от стоимости услуги. Все остальные группы для детей бесплатные (согласно муниципального задания)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 7 лет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документ, удостоверяющий личность ,  справки из Территориального управления Министерства социального развития Пермского края о том, что семья является многодетной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4941" marR="14941" marT="0" marB="0" anchor="ctr"/>
                </a:tc>
              </a:tr>
            </a:tbl>
          </a:graphicData>
        </a:graphic>
      </p:graphicFrame>
      <p:sp>
        <p:nvSpPr>
          <p:cNvPr id="3" name="Стрелка вправо 2">
            <a:hlinkClick r:id="rId3" action="ppaction://hlinksldjump"/>
          </p:cNvPr>
          <p:cNvSpPr/>
          <p:nvPr/>
        </p:nvSpPr>
        <p:spPr>
          <a:xfrm>
            <a:off x="10933111" y="6057900"/>
            <a:ext cx="1146464" cy="69619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Далее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11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Спорткомплекс Олимпия </a:t>
            </a:r>
            <a:r>
              <a:rPr lang="ru-RU" dirty="0"/>
              <a:t/>
            </a:r>
            <a:br>
              <a:rPr lang="ru-RU" dirty="0"/>
            </a:br>
            <a:r>
              <a:rPr lang="ru-RU" sz="2200" dirty="0" smtClean="0"/>
              <a:t>Адрес: г. Пермь</a:t>
            </a:r>
            <a:r>
              <a:rPr lang="ru-RU" sz="2200" dirty="0"/>
              <a:t>, </a:t>
            </a:r>
            <a:r>
              <a:rPr lang="ru-RU" sz="2200" dirty="0" smtClean="0"/>
              <a:t>ул. </a:t>
            </a:r>
            <a:r>
              <a:rPr lang="ru-RU" sz="2200" dirty="0"/>
              <a:t>Мира,41. Тел.2-56789-2</a:t>
            </a:r>
            <a:r>
              <a:rPr lang="ru-RU" dirty="0"/>
              <a:t/>
            </a:r>
            <a:br>
              <a:rPr lang="ru-RU" dirty="0"/>
            </a:br>
            <a:r>
              <a:rPr lang="ru-RU" sz="2200" dirty="0" smtClean="0"/>
              <a:t>Сайт: </a:t>
            </a:r>
            <a:r>
              <a:rPr lang="en-US" sz="2200" dirty="0"/>
              <a:t>http://olympiaperm.ru</a:t>
            </a:r>
            <a:r>
              <a:rPr lang="en-US" sz="2200" dirty="0" smtClean="0"/>
              <a:t>/</a:t>
            </a:r>
            <a:endParaRPr lang="ru-RU" sz="2200" dirty="0"/>
          </a:p>
        </p:txBody>
      </p:sp>
      <p:sp>
        <p:nvSpPr>
          <p:cNvPr id="8" name="Стрелка вправо 7">
            <a:hlinkClick r:id="rId2" action="ppaction://hlinksldjump"/>
          </p:cNvPr>
          <p:cNvSpPr/>
          <p:nvPr/>
        </p:nvSpPr>
        <p:spPr>
          <a:xfrm>
            <a:off x="10933111" y="6057900"/>
            <a:ext cx="1146464" cy="69619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Далее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" t="30781" r="7467" b="33333"/>
          <a:stretch/>
        </p:blipFill>
        <p:spPr>
          <a:xfrm>
            <a:off x="9414162" y="320176"/>
            <a:ext cx="2431471" cy="607868"/>
          </a:xfrm>
          <a:prstGeom prst="rect">
            <a:avLst/>
          </a:prstGeom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5" t="18032" r="15113" b="48273"/>
          <a:stretch/>
        </p:blipFill>
        <p:spPr bwMode="auto">
          <a:xfrm>
            <a:off x="1496291" y="2208934"/>
            <a:ext cx="8738753" cy="33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16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576" t="3742" r="26527" b="18745"/>
          <a:stretch/>
        </p:blipFill>
        <p:spPr>
          <a:xfrm>
            <a:off x="1662545" y="280554"/>
            <a:ext cx="9564724" cy="632871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62545" y="284474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ООО "БМ"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b="1" i="1" dirty="0">
                <a:solidFill>
                  <a:schemeClr val="bg1">
                    <a:lumMod val="95000"/>
                  </a:schemeClr>
                </a:solidFill>
              </a:rPr>
              <a:t>А</a:t>
            </a:r>
            <a:r>
              <a:rPr lang="ru-RU" b="1" i="1" dirty="0" smtClean="0">
                <a:solidFill>
                  <a:schemeClr val="bg1">
                    <a:lumMod val="95000"/>
                  </a:schemeClr>
                </a:solidFill>
              </a:rPr>
              <a:t>дрес: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г</a:t>
            </a:r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. Пермь,</a:t>
            </a:r>
            <a:br>
              <a:rPr lang="ru-RU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ул. Коминтерна, д. 25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0612956" y="6104183"/>
            <a:ext cx="1076445" cy="648182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Назад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62545" y="4230203"/>
            <a:ext cx="31999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Сайт: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http</a:t>
            </a:r>
            <a:r>
              <a:rPr lang="ru-RU" b="1" dirty="0">
                <a:solidFill>
                  <a:schemeClr val="bg1"/>
                </a:solidFill>
              </a:rPr>
              <a:t>://www.bassein-bm.ru/</a:t>
            </a:r>
          </a:p>
        </p:txBody>
      </p:sp>
    </p:spTree>
    <p:extLst>
      <p:ext uri="{BB962C8B-B14F-4D97-AF65-F5344CB8AC3E}">
        <p14:creationId xmlns:p14="http://schemas.microsoft.com/office/powerpoint/2010/main" val="428842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3607" y="987792"/>
            <a:ext cx="8911687" cy="128089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</a:rPr>
              <a:t>Источники информации:</a:t>
            </a:r>
            <a:endParaRPr lang="ru-RU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3866" y="2179284"/>
            <a:ext cx="10171762" cy="377762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Материалы, представленные муниципальными образованиями Пермского края.</a:t>
            </a:r>
          </a:p>
          <a:p>
            <a:r>
              <a:rPr lang="ru-RU" sz="1600" dirty="0" smtClean="0"/>
              <a:t>Информация с официальных сайтов администраций , учреждений и организаций муниципальных образований Пермского края.</a:t>
            </a:r>
          </a:p>
          <a:p>
            <a:r>
              <a:rPr lang="ru-RU" sz="1600" dirty="0" smtClean="0"/>
              <a:t>Сайт Спорткомплекса Олимпия (</a:t>
            </a:r>
            <a:r>
              <a:rPr lang="en-US" sz="1600" dirty="0" smtClean="0">
                <a:hlinkClick r:id="rId2"/>
              </a:rPr>
              <a:t>http</a:t>
            </a:r>
            <a:r>
              <a:rPr lang="en-US" sz="1600" dirty="0">
                <a:hlinkClick r:id="rId2"/>
              </a:rPr>
              <a:t>://olympiaperm.ru</a:t>
            </a:r>
            <a:r>
              <a:rPr lang="en-US" sz="1600" dirty="0" smtClean="0">
                <a:hlinkClick r:id="rId2"/>
              </a:rPr>
              <a:t>/</a:t>
            </a:r>
            <a:r>
              <a:rPr lang="ru-RU" sz="1600" dirty="0" smtClean="0"/>
              <a:t>).</a:t>
            </a:r>
          </a:p>
          <a:p>
            <a:r>
              <a:rPr lang="ru-RU" sz="1600" dirty="0" smtClean="0"/>
              <a:t>Сайт ООО «БМ» (</a:t>
            </a:r>
            <a:r>
              <a:rPr lang="ru-RU" sz="1600" dirty="0">
                <a:solidFill>
                  <a:schemeClr val="bg1"/>
                </a:solidFill>
                <a:hlinkClick r:id="rId3"/>
              </a:rPr>
              <a:t>http://www.bassein-bm.ru</a:t>
            </a:r>
            <a:r>
              <a:rPr lang="ru-RU" sz="1600" dirty="0" smtClean="0">
                <a:solidFill>
                  <a:schemeClr val="bg1"/>
                </a:solidFill>
                <a:hlinkClick r:id="rId3"/>
              </a:rPr>
              <a:t>/</a:t>
            </a:r>
            <a:r>
              <a:rPr lang="ru-RU" sz="1600" dirty="0" smtClean="0">
                <a:solidFill>
                  <a:schemeClr val="tx1"/>
                </a:solidFill>
              </a:rPr>
              <a:t>).</a:t>
            </a:r>
            <a:endParaRPr lang="ru-RU" sz="1600" dirty="0" smtClean="0">
              <a:solidFill>
                <a:schemeClr val="bg1"/>
              </a:solidFill>
            </a:endParaRPr>
          </a:p>
          <a:p>
            <a:r>
              <a:rPr lang="ru-RU" sz="1600" dirty="0"/>
              <a:t>К</a:t>
            </a:r>
            <a:r>
              <a:rPr lang="ru-RU" sz="1600" dirty="0" smtClean="0"/>
              <a:t>артинка «Семейная» - слайд 1(</a:t>
            </a:r>
            <a:r>
              <a:rPr lang="en-US" sz="1600" dirty="0">
                <a:hlinkClick r:id="rId4"/>
              </a:rPr>
              <a:t>http://olpictures.ru/semeyynyie-kartinki.html</a:t>
            </a:r>
            <a:r>
              <a:rPr lang="ru-RU" sz="1600" dirty="0" smtClean="0"/>
              <a:t>).</a:t>
            </a:r>
          </a:p>
          <a:p>
            <a:r>
              <a:rPr lang="ru-RU" sz="1600" dirty="0" smtClean="0"/>
              <a:t>Картинка «Важная информация» - слайд 2 (</a:t>
            </a:r>
            <a:r>
              <a:rPr lang="en-US" sz="1600" dirty="0" smtClean="0">
                <a:hlinkClick r:id="rId5"/>
              </a:rPr>
              <a:t>http</a:t>
            </a:r>
            <a:r>
              <a:rPr lang="en-US" sz="1600" dirty="0">
                <a:hlinkClick r:id="rId5"/>
              </a:rPr>
              <a:t>://</a:t>
            </a:r>
            <a:r>
              <a:rPr lang="ru-RU" sz="1600" dirty="0">
                <a:hlinkClick r:id="rId5"/>
              </a:rPr>
              <a:t>пансион698.рф/</a:t>
            </a:r>
            <a:r>
              <a:rPr lang="en-US" sz="1600" dirty="0" err="1" smtClean="0">
                <a:hlinkClick r:id="rId5"/>
              </a:rPr>
              <a:t>novosti</a:t>
            </a:r>
            <a:r>
              <a:rPr lang="en-US" sz="1600" dirty="0" smtClean="0">
                <a:hlinkClick r:id="rId5"/>
              </a:rPr>
              <a:t>/378-roditelyam-budushchikh-pervoklassnikov.html</a:t>
            </a:r>
            <a:r>
              <a:rPr lang="ru-RU" sz="1600" dirty="0" smtClean="0"/>
              <a:t>).</a:t>
            </a:r>
          </a:p>
          <a:p>
            <a:r>
              <a:rPr lang="ru-RU" sz="1600" dirty="0" smtClean="0"/>
              <a:t>Картинка «Карта Пермского края» - слайд 3 (</a:t>
            </a:r>
            <a:r>
              <a:rPr lang="en-US" sz="1600" dirty="0" smtClean="0">
                <a:hlinkClick r:id="rId6"/>
              </a:rPr>
              <a:t>http</a:t>
            </a:r>
            <a:r>
              <a:rPr lang="en-US" sz="1600" dirty="0">
                <a:hlinkClick r:id="rId6"/>
              </a:rPr>
              <a:t>://</a:t>
            </a:r>
            <a:r>
              <a:rPr lang="en-US" sz="1600" dirty="0" smtClean="0">
                <a:hlinkClick r:id="rId6"/>
              </a:rPr>
              <a:t>www.pofoms.ru/Fund/Pages/filial.aspx</a:t>
            </a:r>
            <a:r>
              <a:rPr lang="ru-RU" sz="1600" dirty="0" smtClean="0"/>
              <a:t>).</a:t>
            </a:r>
          </a:p>
          <a:p>
            <a:r>
              <a:rPr lang="ru-RU" sz="1600" dirty="0" smtClean="0"/>
              <a:t>Картинка «Информация» - слайд 33 (</a:t>
            </a:r>
            <a:r>
              <a:rPr lang="en-US" sz="1600" dirty="0" smtClean="0"/>
              <a:t>http</a:t>
            </a:r>
            <a:r>
              <a:rPr lang="en-US" sz="1600" dirty="0"/>
              <a:t>://startkomp.ru/contact</a:t>
            </a:r>
            <a:r>
              <a:rPr lang="en-US" sz="1600" dirty="0" smtClean="0"/>
              <a:t>/</a:t>
            </a:r>
            <a:r>
              <a:rPr lang="ru-RU" sz="1600" dirty="0" smtClean="0"/>
              <a:t>).</a:t>
            </a:r>
            <a:endParaRPr lang="ru-RU" sz="1600" dirty="0"/>
          </a:p>
          <a:p>
            <a:endParaRPr lang="ru-RU" sz="1600" b="1" dirty="0">
              <a:solidFill>
                <a:schemeClr val="bg1"/>
              </a:solidFill>
            </a:endParaRPr>
          </a:p>
          <a:p>
            <a:endParaRPr lang="ru-RU" sz="1600" dirty="0"/>
          </a:p>
          <a:p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773" y="509155"/>
            <a:ext cx="1239982" cy="123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0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Другая 3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98904A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2216</TotalTime>
  <Words>4655</Words>
  <Application>Microsoft Office PowerPoint</Application>
  <PresentationFormat>Широкоэкранный</PresentationFormat>
  <Paragraphs>805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3" baseType="lpstr">
      <vt:lpstr>Batang</vt:lpstr>
      <vt:lpstr>Arial</vt:lpstr>
      <vt:lpstr>Calibri</vt:lpstr>
      <vt:lpstr>Century Gothic</vt:lpstr>
      <vt:lpstr>Courier New</vt:lpstr>
      <vt:lpstr>Garamond</vt:lpstr>
      <vt:lpstr>Times New Roman</vt:lpstr>
      <vt:lpstr>Wingdings</vt:lpstr>
      <vt:lpstr>Wingdings 3</vt:lpstr>
      <vt:lpstr>Легкий дым</vt:lpstr>
      <vt:lpstr>Информация  о предоставлении льгот (скидок) многодетным семьям для занятий физической культурой и спортом  на территории муниципальных образований Пермского края  </vt:lpstr>
      <vt:lpstr>Презентация PowerPoint</vt:lpstr>
      <vt:lpstr>Муниципальные образования Пермского края</vt:lpstr>
      <vt:lpstr>Гремячинский район Официальный сайт администрации района: http://59agmr.ru/ </vt:lpstr>
      <vt:lpstr>Городской округ «город Губаха» Официальный сайт администрации: http://gubakha.permarea.ru/ </vt:lpstr>
      <vt:lpstr>Краснокамский район Официальный сайт администрации: http://krasnokamskij.permarea.ru/</vt:lpstr>
      <vt:lpstr>Лысьвенский городской округ Официальный сайт администрации: http://adm-lysva.ru/ </vt:lpstr>
      <vt:lpstr>Пермский район Официальный сайт администрации: http://permraion.ru/</vt:lpstr>
      <vt:lpstr>Чернушинский район Официальный сайт администрации: http://chernadmin.ru/  </vt:lpstr>
      <vt:lpstr>Александровский район Официальный сайт администрации: http://aleksraion.ru/</vt:lpstr>
      <vt:lpstr>Березники Официальный сайт администрации: https://admbrk.ru/ </vt:lpstr>
      <vt:lpstr>Ильинский район Официальный сайт администрации: http://ilinsk.ru/</vt:lpstr>
      <vt:lpstr>Кишертский район Официальный сайт администрации: http://kishert.permarea.ru/</vt:lpstr>
      <vt:lpstr>Городской округ – город Кудымкар Официальный сайт администрации: http://www.admkud.ru/</vt:lpstr>
      <vt:lpstr>город Кунгур Официальный сайт администрации: http://www.kungur-adm.ru/</vt:lpstr>
      <vt:lpstr>Кунгурский район Официальный сайт администрации: http://kungur.permarea.ru/</vt:lpstr>
      <vt:lpstr>Соликамский район Официальный сайт администрации: http://solikamsk-raion.ru/</vt:lpstr>
      <vt:lpstr>Презентация PowerPoint</vt:lpstr>
      <vt:lpstr>Добрянский район Официальный сайт: http://dobrraion.ru/</vt:lpstr>
      <vt:lpstr>Презентация PowerPoint</vt:lpstr>
      <vt:lpstr>Кочевский район Официальный сайт: http://kochevo.permarea.ru/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Очерский район Официальный сайт: http://ocher.permarea.ru</vt:lpstr>
      <vt:lpstr>г. Пермь Официальный сайт: http://www.gorodperm.ru/</vt:lpstr>
      <vt:lpstr>Спорткомплекс Олимпия  Адрес: г. Пермь, ул. Мира,41. Тел.2-56789-2 Сайт: http://olympiaperm.ru/</vt:lpstr>
      <vt:lpstr>Презентация PowerPoint</vt:lpstr>
      <vt:lpstr>Источники информации: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 о предоставлении льгот (скидок) многодетным семьям для занятий физической культурой и спортом</dc:title>
  <dc:creator>Жуланова Мария Сергеевна</dc:creator>
  <cp:lastModifiedBy>Дмитриева Анна Валерьевна</cp:lastModifiedBy>
  <cp:revision>284</cp:revision>
  <dcterms:created xsi:type="dcterms:W3CDTF">2016-06-17T07:17:08Z</dcterms:created>
  <dcterms:modified xsi:type="dcterms:W3CDTF">2017-05-02T10:20:21Z</dcterms:modified>
</cp:coreProperties>
</file>